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2" r:id="rId3"/>
    <p:sldId id="271" r:id="rId4"/>
    <p:sldId id="257" r:id="rId5"/>
    <p:sldId id="260" r:id="rId6"/>
    <p:sldId id="258" r:id="rId7"/>
    <p:sldId id="259" r:id="rId8"/>
    <p:sldId id="261" r:id="rId9"/>
    <p:sldId id="262" r:id="rId10"/>
    <p:sldId id="263" r:id="rId11"/>
    <p:sldId id="264" r:id="rId12"/>
    <p:sldId id="265" r:id="rId13"/>
    <p:sldId id="273" r:id="rId14"/>
    <p:sldId id="274" r:id="rId15"/>
    <p:sldId id="275" r:id="rId16"/>
    <p:sldId id="276" r:id="rId17"/>
    <p:sldId id="277" r:id="rId18"/>
    <p:sldId id="278" r:id="rId19"/>
    <p:sldId id="279" r:id="rId20"/>
    <p:sldId id="280" r:id="rId21"/>
    <p:sldId id="281" r:id="rId22"/>
    <p:sldId id="282" r:id="rId23"/>
    <p:sldId id="283" r:id="rId24"/>
    <p:sldId id="284" r:id="rId25"/>
    <p:sldId id="290" r:id="rId26"/>
    <p:sldId id="306" r:id="rId27"/>
    <p:sldId id="307" r:id="rId28"/>
    <p:sldId id="308" r:id="rId29"/>
    <p:sldId id="309" r:id="rId30"/>
    <p:sldId id="310" r:id="rId31"/>
    <p:sldId id="298" r:id="rId32"/>
    <p:sldId id="299" r:id="rId33"/>
    <p:sldId id="300" r:id="rId34"/>
  </p:sldIdLst>
  <p:sldSz cx="6858000" cy="9144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p:scale>
          <a:sx n="57" d="100"/>
          <a:sy n="57" d="100"/>
        </p:scale>
        <p:origin x="-2046" y="174"/>
      </p:cViewPr>
      <p:guideLst>
        <p:guide orient="horz" pos="2880"/>
        <p:guide pos="216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514350" y="2840571"/>
            <a:ext cx="5829300" cy="1960033"/>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028700" y="5181600"/>
            <a:ext cx="4800600" cy="23368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16.01.2021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16.01.2021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4972050" y="366185"/>
            <a:ext cx="1543050" cy="7802033"/>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342900" y="366185"/>
            <a:ext cx="4514850" cy="7802033"/>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16.01.2021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16.01.2021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41735" y="5875867"/>
            <a:ext cx="5829300" cy="1816100"/>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541735" y="3875620"/>
            <a:ext cx="5829300" cy="2000249"/>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16.01.2021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342900" y="2133604"/>
            <a:ext cx="3028950" cy="603461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3486150" y="2133604"/>
            <a:ext cx="3028950" cy="603461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16.01.2021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342900" y="2046818"/>
            <a:ext cx="303014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342900" y="2899833"/>
            <a:ext cx="303014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3483775" y="2046818"/>
            <a:ext cx="303133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3483775" y="2899833"/>
            <a:ext cx="303133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16.01.2021</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16.01.2021</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16.01.2021</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42906" y="364070"/>
            <a:ext cx="2256235" cy="154940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2681293" y="364070"/>
            <a:ext cx="3833813" cy="7804151"/>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342906" y="1913467"/>
            <a:ext cx="2256235" cy="625475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16.01.2021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344216" y="6400803"/>
            <a:ext cx="4114800" cy="755651"/>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344216" y="817033"/>
            <a:ext cx="41148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344216" y="7156454"/>
            <a:ext cx="4114800" cy="107314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16.01.2021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42900" y="366184"/>
            <a:ext cx="6172200" cy="1524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342900" y="2133604"/>
            <a:ext cx="6172200" cy="6034617"/>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342900" y="8475136"/>
            <a:ext cx="1600200" cy="486833"/>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16.01.2021</a:t>
            </a:fld>
            <a:endParaRPr lang="ru-RU"/>
          </a:p>
        </p:txBody>
      </p:sp>
      <p:sp>
        <p:nvSpPr>
          <p:cNvPr id="5" name="Нижний колонтитул 4"/>
          <p:cNvSpPr>
            <a:spLocks noGrp="1"/>
          </p:cNvSpPr>
          <p:nvPr>
            <p:ph type="ftr" sz="quarter" idx="3"/>
          </p:nvPr>
        </p:nvSpPr>
        <p:spPr>
          <a:xfrm>
            <a:off x="2343150" y="8475136"/>
            <a:ext cx="2171700" cy="486833"/>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4914900" y="8475136"/>
            <a:ext cx="1600200" cy="486833"/>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Пользователь\Desktop\Үздік картотека - 2020\дид ойын\танмммммммм мат.jpg"/>
          <p:cNvPicPr>
            <a:picLocks noChangeAspect="1" noChangeArrowheads="1"/>
          </p:cNvPicPr>
          <p:nvPr/>
        </p:nvPicPr>
        <p:blipFill>
          <a:blip r:embed="rId2"/>
          <a:srcRect/>
          <a:stretch>
            <a:fillRect/>
          </a:stretch>
        </p:blipFill>
        <p:spPr bwMode="auto">
          <a:xfrm rot="5400000">
            <a:off x="-928700" y="1357302"/>
            <a:ext cx="9144001" cy="6429395"/>
          </a:xfrm>
          <a:prstGeom prst="rect">
            <a:avLst/>
          </a:prstGeom>
          <a:noFill/>
        </p:spPr>
      </p:pic>
      <p:sp>
        <p:nvSpPr>
          <p:cNvPr id="4" name="Прямоугольник 3"/>
          <p:cNvSpPr/>
          <p:nvPr/>
        </p:nvSpPr>
        <p:spPr>
          <a:xfrm>
            <a:off x="1273568" y="3428992"/>
            <a:ext cx="4655762" cy="1815882"/>
          </a:xfrm>
          <a:prstGeom prst="rect">
            <a:avLst/>
          </a:prstGeom>
          <a:noFill/>
        </p:spPr>
        <p:txBody>
          <a:bodyPr wrap="none" lIns="91440" tIns="45720" rIns="91440" bIns="45720">
            <a:spAutoFit/>
          </a:bodyPr>
          <a:lstStyle/>
          <a:p>
            <a:pPr algn="ctr"/>
            <a:r>
              <a:rPr lang="ru-RU" sz="2800" b="1" cap="none" spc="0" dirty="0" smtClean="0">
                <a:ln w="1905"/>
                <a:effectLst>
                  <a:innerShdw blurRad="69850" dist="43180" dir="5400000">
                    <a:srgbClr val="000000">
                      <a:alpha val="65000"/>
                    </a:srgbClr>
                  </a:innerShdw>
                </a:effectLst>
                <a:latin typeface="Times New Roman" pitchFamily="18" charset="0"/>
                <a:cs typeface="Times New Roman" pitchFamily="18" charset="0"/>
              </a:rPr>
              <a:t>«</a:t>
            </a:r>
            <a:r>
              <a:rPr lang="ru-RU" sz="2800" b="1" cap="none" spc="0" dirty="0" err="1" smtClean="0">
                <a:ln w="1905"/>
                <a:effectLst>
                  <a:innerShdw blurRad="69850" dist="43180" dir="5400000">
                    <a:srgbClr val="000000">
                      <a:alpha val="65000"/>
                    </a:srgbClr>
                  </a:innerShdw>
                </a:effectLst>
                <a:latin typeface="Times New Roman" pitchFamily="18" charset="0"/>
                <a:cs typeface="Times New Roman" pitchFamily="18" charset="0"/>
              </a:rPr>
              <a:t>Таным</a:t>
            </a:r>
            <a:r>
              <a:rPr lang="ru-RU" sz="2800" b="1" cap="none" spc="0" dirty="0" smtClean="0">
                <a:ln w="1905"/>
                <a:effectLst>
                  <a:innerShdw blurRad="69850" dist="43180" dir="5400000">
                    <a:srgbClr val="000000">
                      <a:alpha val="65000"/>
                    </a:srgbClr>
                  </a:innerShdw>
                </a:effectLst>
                <a:latin typeface="Times New Roman" pitchFamily="18" charset="0"/>
                <a:cs typeface="Times New Roman" pitchFamily="18" charset="0"/>
              </a:rPr>
              <a:t>» </a:t>
            </a:r>
            <a:r>
              <a:rPr lang="ru-RU" sz="2800" b="1" cap="none" spc="0" dirty="0" err="1" smtClean="0">
                <a:ln w="1905"/>
                <a:effectLst>
                  <a:innerShdw blurRad="69850" dist="43180" dir="5400000">
                    <a:srgbClr val="000000">
                      <a:alpha val="65000"/>
                    </a:srgbClr>
                  </a:innerShdw>
                </a:effectLst>
                <a:latin typeface="Times New Roman" pitchFamily="18" charset="0"/>
                <a:cs typeface="Times New Roman" pitchFamily="18" charset="0"/>
              </a:rPr>
              <a:t>білім</a:t>
            </a:r>
            <a:r>
              <a:rPr lang="ru-RU" sz="2800" b="1" cap="none" spc="0" dirty="0" smtClean="0">
                <a:ln w="1905"/>
                <a:effectLst>
                  <a:innerShdw blurRad="69850" dist="43180" dir="5400000">
                    <a:srgbClr val="000000">
                      <a:alpha val="65000"/>
                    </a:srgbClr>
                  </a:innerShdw>
                </a:effectLst>
                <a:latin typeface="Times New Roman" pitchFamily="18" charset="0"/>
                <a:cs typeface="Times New Roman" pitchFamily="18" charset="0"/>
              </a:rPr>
              <a:t> беру </a:t>
            </a:r>
            <a:r>
              <a:rPr lang="ru-RU" sz="2800" b="1" cap="none" spc="0" dirty="0" err="1" smtClean="0">
                <a:ln w="1905"/>
                <a:effectLst>
                  <a:innerShdw blurRad="69850" dist="43180" dir="5400000">
                    <a:srgbClr val="000000">
                      <a:alpha val="65000"/>
                    </a:srgbClr>
                  </a:innerShdw>
                </a:effectLst>
                <a:latin typeface="Times New Roman" pitchFamily="18" charset="0"/>
                <a:cs typeface="Times New Roman" pitchFamily="18" charset="0"/>
              </a:rPr>
              <a:t>саласы</a:t>
            </a:r>
            <a:endParaRPr lang="ru-RU" sz="2800" b="1" cap="none" spc="0" dirty="0" smtClean="0">
              <a:ln w="1905"/>
              <a:effectLst>
                <a:innerShdw blurRad="69850" dist="43180" dir="5400000">
                  <a:srgbClr val="000000">
                    <a:alpha val="65000"/>
                  </a:srgbClr>
                </a:innerShdw>
              </a:effectLst>
              <a:latin typeface="Times New Roman" pitchFamily="18" charset="0"/>
              <a:cs typeface="Times New Roman" pitchFamily="18" charset="0"/>
            </a:endParaRPr>
          </a:p>
          <a:p>
            <a:pPr algn="ctr"/>
            <a:r>
              <a:rPr lang="kk-KZ" sz="2800" b="1" dirty="0" smtClean="0">
                <a:ln w="1905"/>
                <a:effectLst>
                  <a:innerShdw blurRad="69850" dist="43180" dir="5400000">
                    <a:srgbClr val="000000">
                      <a:alpha val="65000"/>
                    </a:srgbClr>
                  </a:innerShdw>
                </a:effectLst>
                <a:latin typeface="Times New Roman" pitchFamily="18" charset="0"/>
                <a:cs typeface="Times New Roman" pitchFamily="18" charset="0"/>
              </a:rPr>
              <a:t>“ҚМҰҚ” бөлімі </a:t>
            </a:r>
          </a:p>
          <a:p>
            <a:pPr algn="ctr"/>
            <a:r>
              <a:rPr lang="kk-KZ" sz="2800" b="1" dirty="0" smtClean="0">
                <a:ln w="1905"/>
                <a:effectLst>
                  <a:innerShdw blurRad="69850" dist="43180" dir="5400000">
                    <a:srgbClr val="000000">
                      <a:alpha val="65000"/>
                    </a:srgbClr>
                  </a:innerShdw>
                </a:effectLst>
                <a:latin typeface="Times New Roman" pitchFamily="18" charset="0"/>
                <a:cs typeface="Times New Roman" pitchFamily="18" charset="0"/>
              </a:rPr>
              <a:t>д</a:t>
            </a:r>
            <a:r>
              <a:rPr lang="kk-KZ" sz="2800" b="1" cap="none" spc="0" dirty="0" smtClean="0">
                <a:ln w="1905"/>
                <a:effectLst>
                  <a:innerShdw blurRad="69850" dist="43180" dir="5400000">
                    <a:srgbClr val="000000">
                      <a:alpha val="65000"/>
                    </a:srgbClr>
                  </a:innerShdw>
                </a:effectLst>
                <a:latin typeface="Times New Roman" pitchFamily="18" charset="0"/>
                <a:cs typeface="Times New Roman" pitchFamily="18" charset="0"/>
              </a:rPr>
              <a:t>идактикалық ойындар </a:t>
            </a:r>
          </a:p>
          <a:p>
            <a:pPr algn="ctr"/>
            <a:r>
              <a:rPr lang="kk-KZ" sz="2800" b="1" dirty="0" smtClean="0">
                <a:ln w="1905"/>
                <a:effectLst>
                  <a:innerShdw blurRad="69850" dist="43180" dir="5400000">
                    <a:srgbClr val="000000">
                      <a:alpha val="65000"/>
                    </a:srgbClr>
                  </a:innerShdw>
                </a:effectLst>
                <a:latin typeface="Times New Roman" pitchFamily="18" charset="0"/>
                <a:cs typeface="Times New Roman" pitchFamily="18" charset="0"/>
              </a:rPr>
              <a:t>картатекасы</a:t>
            </a:r>
            <a:endParaRPr lang="ru-RU" sz="2800" b="1" cap="none" spc="0" dirty="0">
              <a:ln w="1905"/>
              <a:effectLst>
                <a:innerShdw blurRad="69850" dist="43180" dir="5400000">
                  <a:srgbClr val="000000">
                    <a:alpha val="65000"/>
                  </a:srgbClr>
                </a:innerShdw>
              </a:effectLst>
              <a:latin typeface="Times New Roman" pitchFamily="18" charset="0"/>
              <a:cs typeface="Times New Roman" pitchFamily="18" charset="0"/>
            </a:endParaRPr>
          </a:p>
        </p:txBody>
      </p:sp>
      <p:pic>
        <p:nvPicPr>
          <p:cNvPr id="5" name="Picture 2" descr="C:\Users\Пользователь\Desktop\Үздік картотека - 2020\дид ойын\танмммммммм мат.jpg"/>
          <p:cNvPicPr>
            <a:picLocks noChangeAspect="1" noChangeArrowheads="1"/>
          </p:cNvPicPr>
          <p:nvPr/>
        </p:nvPicPr>
        <p:blipFill>
          <a:blip r:embed="rId2"/>
          <a:srcRect/>
          <a:stretch>
            <a:fillRect/>
          </a:stretch>
        </p:blipFill>
        <p:spPr bwMode="auto">
          <a:xfrm rot="5400000">
            <a:off x="-1143002" y="1143001"/>
            <a:ext cx="9296401" cy="7010400"/>
          </a:xfrm>
          <a:prstGeom prst="rect">
            <a:avLst/>
          </a:prstGeom>
          <a:noFill/>
        </p:spPr>
      </p:pic>
      <p:sp>
        <p:nvSpPr>
          <p:cNvPr id="6" name="Прямоугольник 5"/>
          <p:cNvSpPr/>
          <p:nvPr/>
        </p:nvSpPr>
        <p:spPr>
          <a:xfrm>
            <a:off x="1285860" y="3571868"/>
            <a:ext cx="4692888" cy="2062103"/>
          </a:xfrm>
          <a:prstGeom prst="rect">
            <a:avLst/>
          </a:prstGeom>
          <a:noFill/>
        </p:spPr>
        <p:txBody>
          <a:bodyPr wrap="none" lIns="91440" tIns="45720" rIns="91440" bIns="45720">
            <a:spAutoFit/>
          </a:bodyPr>
          <a:lstStyle/>
          <a:p>
            <a:pPr algn="ctr"/>
            <a:r>
              <a:rPr lang="ru-RU" sz="3200" b="1" cap="none" spc="0" dirty="0" smtClean="0">
                <a:ln w="1905"/>
                <a:solidFill>
                  <a:sysClr val="windowText" lastClr="000000"/>
                </a:solidFill>
                <a:effectLst>
                  <a:innerShdw blurRad="69850" dist="43180" dir="5400000">
                    <a:srgbClr val="000000">
                      <a:alpha val="65000"/>
                    </a:srgbClr>
                  </a:innerShdw>
                </a:effectLst>
                <a:latin typeface="Times New Roman" pitchFamily="18" charset="0"/>
                <a:cs typeface="Times New Roman" pitchFamily="18" charset="0"/>
              </a:rPr>
              <a:t>«</a:t>
            </a:r>
            <a:r>
              <a:rPr lang="ru-RU" sz="3200" b="1" cap="none" spc="0" dirty="0" err="1" smtClean="0">
                <a:ln w="1905"/>
                <a:solidFill>
                  <a:sysClr val="windowText" lastClr="000000"/>
                </a:solidFill>
                <a:effectLst>
                  <a:innerShdw blurRad="69850" dist="43180" dir="5400000">
                    <a:srgbClr val="000000">
                      <a:alpha val="65000"/>
                    </a:srgbClr>
                  </a:innerShdw>
                </a:effectLst>
                <a:latin typeface="Times New Roman" pitchFamily="18" charset="0"/>
                <a:cs typeface="Times New Roman" pitchFamily="18" charset="0"/>
              </a:rPr>
              <a:t>Таным</a:t>
            </a:r>
            <a:r>
              <a:rPr lang="ru-RU" sz="3200" b="1" cap="none" spc="0" dirty="0" smtClean="0">
                <a:ln w="1905"/>
                <a:solidFill>
                  <a:sysClr val="windowText" lastClr="000000"/>
                </a:solidFill>
                <a:effectLst>
                  <a:innerShdw blurRad="69850" dist="43180" dir="5400000">
                    <a:srgbClr val="000000">
                      <a:alpha val="65000"/>
                    </a:srgbClr>
                  </a:innerShdw>
                </a:effectLst>
                <a:latin typeface="Times New Roman" pitchFamily="18" charset="0"/>
                <a:cs typeface="Times New Roman" pitchFamily="18" charset="0"/>
              </a:rPr>
              <a:t>» </a:t>
            </a:r>
          </a:p>
          <a:p>
            <a:pPr algn="ctr"/>
            <a:r>
              <a:rPr lang="ru-RU" sz="3200" b="1" cap="none" spc="0" dirty="0" err="1" smtClean="0">
                <a:ln w="1905"/>
                <a:solidFill>
                  <a:sysClr val="windowText" lastClr="000000"/>
                </a:solidFill>
                <a:effectLst>
                  <a:innerShdw blurRad="69850" dist="43180" dir="5400000">
                    <a:srgbClr val="000000">
                      <a:alpha val="65000"/>
                    </a:srgbClr>
                  </a:innerShdw>
                </a:effectLst>
                <a:latin typeface="Times New Roman" pitchFamily="18" charset="0"/>
                <a:cs typeface="Times New Roman" pitchFamily="18" charset="0"/>
              </a:rPr>
              <a:t>білім</a:t>
            </a:r>
            <a:r>
              <a:rPr lang="ru-RU" sz="3200" b="1" cap="none" spc="0" dirty="0" smtClean="0">
                <a:ln w="1905"/>
                <a:solidFill>
                  <a:sysClr val="windowText" lastClr="000000"/>
                </a:solidFill>
                <a:effectLst>
                  <a:innerShdw blurRad="69850" dist="43180" dir="5400000">
                    <a:srgbClr val="000000">
                      <a:alpha val="65000"/>
                    </a:srgbClr>
                  </a:innerShdw>
                </a:effectLst>
                <a:latin typeface="Times New Roman" pitchFamily="18" charset="0"/>
                <a:cs typeface="Times New Roman" pitchFamily="18" charset="0"/>
              </a:rPr>
              <a:t> беру </a:t>
            </a:r>
            <a:r>
              <a:rPr lang="ru-RU" sz="3200" b="1" cap="none" spc="0" dirty="0" err="1" smtClean="0">
                <a:ln w="1905"/>
                <a:solidFill>
                  <a:sysClr val="windowText" lastClr="000000"/>
                </a:solidFill>
                <a:effectLst>
                  <a:innerShdw blurRad="69850" dist="43180" dir="5400000">
                    <a:srgbClr val="000000">
                      <a:alpha val="65000"/>
                    </a:srgbClr>
                  </a:innerShdw>
                </a:effectLst>
                <a:latin typeface="Times New Roman" pitchFamily="18" charset="0"/>
                <a:cs typeface="Times New Roman" pitchFamily="18" charset="0"/>
              </a:rPr>
              <a:t>саласы</a:t>
            </a:r>
            <a:r>
              <a:rPr lang="ru-RU" sz="3200" b="1" cap="none" spc="0" dirty="0" smtClean="0">
                <a:ln w="1905"/>
                <a:solidFill>
                  <a:sysClr val="windowText" lastClr="000000"/>
                </a:solidFill>
                <a:effectLst>
                  <a:innerShdw blurRad="69850" dist="43180" dir="5400000">
                    <a:srgbClr val="000000">
                      <a:alpha val="65000"/>
                    </a:srgbClr>
                  </a:innerShdw>
                </a:effectLst>
                <a:latin typeface="Times New Roman" pitchFamily="18" charset="0"/>
                <a:cs typeface="Times New Roman" pitchFamily="18" charset="0"/>
              </a:rPr>
              <a:t> </a:t>
            </a:r>
          </a:p>
          <a:p>
            <a:pPr algn="ctr"/>
            <a:r>
              <a:rPr lang="kk-KZ" sz="3200" b="1" dirty="0" smtClean="0">
                <a:ln w="1905"/>
                <a:solidFill>
                  <a:sysClr val="windowText" lastClr="000000"/>
                </a:solidFill>
                <a:effectLst>
                  <a:innerShdw blurRad="69850" dist="43180" dir="5400000">
                    <a:srgbClr val="000000">
                      <a:alpha val="65000"/>
                    </a:srgbClr>
                  </a:innerShdw>
                </a:effectLst>
                <a:latin typeface="Times New Roman" pitchFamily="18" charset="0"/>
                <a:cs typeface="Times New Roman" pitchFamily="18" charset="0"/>
              </a:rPr>
              <a:t>дидактикалық ойындар</a:t>
            </a:r>
          </a:p>
          <a:p>
            <a:pPr algn="ctr"/>
            <a:r>
              <a:rPr lang="kk-KZ" sz="3200" b="1" dirty="0" smtClean="0">
                <a:ln w="1905"/>
                <a:solidFill>
                  <a:sysClr val="windowText" lastClr="000000"/>
                </a:solidFill>
                <a:effectLst>
                  <a:innerShdw blurRad="69850" dist="43180" dir="5400000">
                    <a:srgbClr val="000000">
                      <a:alpha val="65000"/>
                    </a:srgbClr>
                  </a:innerShdw>
                </a:effectLst>
                <a:latin typeface="Times New Roman" pitchFamily="18" charset="0"/>
                <a:cs typeface="Times New Roman" pitchFamily="18" charset="0"/>
              </a:rPr>
              <a:t> картотекасы</a:t>
            </a:r>
            <a:endParaRPr lang="ru-RU" sz="3200" b="1" cap="none" spc="0" dirty="0">
              <a:ln w="1905"/>
              <a:solidFill>
                <a:sysClr val="windowText" lastClr="000000"/>
              </a:solidFill>
              <a:effectLst>
                <a:innerShdw blurRad="69850" dist="43180" dir="5400000">
                  <a:srgbClr val="000000">
                    <a:alpha val="65000"/>
                  </a:srgbClr>
                </a:innerShdw>
              </a:effectLst>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Пользователь\Desktop\Үздік картотека - 2020\дид ойын\танмммммммм мат.jpg"/>
          <p:cNvPicPr>
            <a:picLocks noChangeAspect="1" noChangeArrowheads="1"/>
          </p:cNvPicPr>
          <p:nvPr/>
        </p:nvPicPr>
        <p:blipFill>
          <a:blip r:embed="rId2"/>
          <a:srcRect/>
          <a:stretch>
            <a:fillRect/>
          </a:stretch>
        </p:blipFill>
        <p:spPr bwMode="auto">
          <a:xfrm rot="5400000">
            <a:off x="-1143002" y="1142999"/>
            <a:ext cx="9144001" cy="6858000"/>
          </a:xfrm>
          <a:prstGeom prst="rect">
            <a:avLst/>
          </a:prstGeom>
          <a:noFill/>
        </p:spPr>
      </p:pic>
      <p:sp>
        <p:nvSpPr>
          <p:cNvPr id="29697" name="Rectangle 1"/>
          <p:cNvSpPr>
            <a:spLocks noChangeArrowheads="1"/>
          </p:cNvSpPr>
          <p:nvPr/>
        </p:nvSpPr>
        <p:spPr bwMode="auto">
          <a:xfrm>
            <a:off x="1357298" y="1214417"/>
            <a:ext cx="4143404" cy="624786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kk-KZ" sz="20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Дидактикалық ойынның атауы:</a:t>
            </a:r>
            <a:r>
              <a:rPr kumimoji="0" lang="kk-KZ"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«Қолымда не бар?»</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0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Білім беру саласы:</a:t>
            </a:r>
            <a:r>
              <a:rPr kumimoji="0" lang="kk-KZ"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Таным</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0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Бөлімі:</a:t>
            </a:r>
            <a:r>
              <a:rPr kumimoji="0" lang="kk-KZ"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Математика негіздері</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0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Мақсаты</a:t>
            </a:r>
            <a:r>
              <a:rPr kumimoji="0" lang="kk-KZ"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 Үлкен-кіші, оң-сол жайлы білімдерін бекіту. Түйсіну сезімдерін дамыту.</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0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Ойнаушылар саны:</a:t>
            </a:r>
            <a:r>
              <a:rPr kumimoji="0" lang="kk-KZ"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Барлық бала </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0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Құрал – жабдықтары:</a:t>
            </a:r>
            <a:r>
              <a:rPr kumimoji="0" lang="kk-KZ"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Ұсақ тастар, жаңғақтар. </a:t>
            </a: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Ойынның барысы:</a:t>
            </a:r>
            <a:br>
              <a:rPr kumimoji="0" lang="kk-KZ"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br>
            <a:r>
              <a:rPr kumimoji="0" lang="kk-KZ" sz="20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Баланың қолына үлкендігі әртүрлі заттарды ұстату. Мысалы, үлкен және кіші тастар. Бала қолына қарамастан, сипап-сезу арқылы үлкен-кіші заттың оң және сол қолында екенін анықтайды. Қалған балалар оның жауабынын дұрыстығын тексереді.</a:t>
            </a:r>
            <a:r>
              <a:rPr kumimoji="0" lang="ru-RU" sz="2000" b="0" i="0" u="none" strike="noStrike" cap="none" normalizeH="0" baseline="0" dirty="0" smtClean="0">
                <a:ln>
                  <a:noFill/>
                </a:ln>
                <a:solidFill>
                  <a:schemeClr val="tx1"/>
                </a:solidFill>
                <a:effectLst/>
                <a:latin typeface="Times New Roman" pitchFamily="18" charset="0"/>
                <a:cs typeface="Times New Roman" pitchFamily="18" charset="0"/>
              </a:rPr>
              <a:t> </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Пользователь\Desktop\Үздік картотека - 2020\дид ойын\танмммммммм мат.jpg"/>
          <p:cNvPicPr>
            <a:picLocks noChangeAspect="1" noChangeArrowheads="1"/>
          </p:cNvPicPr>
          <p:nvPr/>
        </p:nvPicPr>
        <p:blipFill>
          <a:blip r:embed="rId2"/>
          <a:srcRect/>
          <a:stretch>
            <a:fillRect/>
          </a:stretch>
        </p:blipFill>
        <p:spPr bwMode="auto">
          <a:xfrm rot="5400000">
            <a:off x="-1143002" y="1142999"/>
            <a:ext cx="9144001" cy="6858000"/>
          </a:xfrm>
          <a:prstGeom prst="rect">
            <a:avLst/>
          </a:prstGeom>
          <a:noFill/>
        </p:spPr>
      </p:pic>
      <p:sp>
        <p:nvSpPr>
          <p:cNvPr id="28673" name="Rectangle 1"/>
          <p:cNvSpPr>
            <a:spLocks noChangeArrowheads="1"/>
          </p:cNvSpPr>
          <p:nvPr/>
        </p:nvSpPr>
        <p:spPr bwMode="auto">
          <a:xfrm>
            <a:off x="1285860" y="1000097"/>
            <a:ext cx="4572032" cy="686341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kk-KZ" sz="20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Дидактикалық ойынның атауы:</a:t>
            </a:r>
            <a:r>
              <a:rPr kumimoji="0" lang="kk-KZ"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«Кеңістік»</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0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Білім беру саласы:</a:t>
            </a:r>
            <a:r>
              <a:rPr kumimoji="0" lang="kk-KZ"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Таным</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0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Бөлімі:</a:t>
            </a:r>
            <a:r>
              <a:rPr kumimoji="0" lang="kk-KZ"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Математика негіздері</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0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Мақсаты</a:t>
            </a:r>
            <a:r>
              <a:rPr kumimoji="0" lang="kk-KZ"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 Балаларды кеңістікті бағдарлауға жаттықтыру; ойлау қабілеттерін, қабылдау, зейін процесстерін дамыту.</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0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Ойнаушылар саны:</a:t>
            </a:r>
            <a:r>
              <a:rPr kumimoji="0" lang="ru-RU"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4-5</a:t>
            </a:r>
            <a:r>
              <a:rPr kumimoji="0" lang="kk-KZ"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бала </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0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Құрал – жабдықтары:</a:t>
            </a:r>
            <a:r>
              <a:rPr kumimoji="0" lang="kk-KZ"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Әртүрлі заттар бейнеленген суреттер.</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0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r>
            <a:br>
              <a:rPr kumimoji="0" lang="kk-KZ" sz="20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br>
            <a:r>
              <a:rPr kumimoji="0" lang="kk-KZ" sz="20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Ойынның барысы: </a:t>
            </a:r>
            <a:r>
              <a:rPr kumimoji="0" lang="kk-KZ"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r>
            <a:br>
              <a:rPr kumimoji="0" lang="kk-KZ"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br>
            <a:r>
              <a:rPr kumimoji="0" lang="kk-KZ"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Балалардың алдында үлкен бөлменің суреті тұрады. Балаларға суреттерді таратып беру. Суреттерді орындарына орналастыруды ұсыну. Мысалы, балықты аквариумға салу, гүлді үстелдің үстіне, суретті қабырғаға ілу. Ойын осылай жалғаса береді. </a:t>
            </a:r>
            <a:br>
              <a:rPr kumimoji="0" lang="kk-KZ"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br>
            <a:r>
              <a:rPr kumimoji="0" lang="kk-KZ"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r>
            <a:br>
              <a:rPr kumimoji="0" lang="kk-KZ"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br>
            <a:endParaRPr kumimoji="0" lang="kk-KZ" sz="2000"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Пользователь\Desktop\Үздік картотека - 2020\дид ойын\танмммммммм мат.jpg"/>
          <p:cNvPicPr>
            <a:picLocks noChangeAspect="1" noChangeArrowheads="1"/>
          </p:cNvPicPr>
          <p:nvPr/>
        </p:nvPicPr>
        <p:blipFill>
          <a:blip r:embed="rId2"/>
          <a:srcRect/>
          <a:stretch>
            <a:fillRect/>
          </a:stretch>
        </p:blipFill>
        <p:spPr bwMode="auto">
          <a:xfrm rot="5400000">
            <a:off x="-1143002" y="1142999"/>
            <a:ext cx="9144001" cy="6858000"/>
          </a:xfrm>
          <a:prstGeom prst="rect">
            <a:avLst/>
          </a:prstGeom>
          <a:noFill/>
        </p:spPr>
      </p:pic>
      <p:sp>
        <p:nvSpPr>
          <p:cNvPr id="27649" name="Rectangle 1"/>
          <p:cNvSpPr>
            <a:spLocks noChangeArrowheads="1"/>
          </p:cNvSpPr>
          <p:nvPr/>
        </p:nvSpPr>
        <p:spPr bwMode="auto">
          <a:xfrm>
            <a:off x="1357302" y="1357291"/>
            <a:ext cx="4143403" cy="563231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kk-KZ" sz="20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Дидактикалық ойынның атауы:</a:t>
            </a:r>
            <a:r>
              <a:rPr kumimoji="0" lang="kk-KZ"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«Жоғарыда-төменде»</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0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Білім беру саласы:</a:t>
            </a:r>
            <a:r>
              <a:rPr kumimoji="0" lang="kk-KZ"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Таным</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0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Бөлімі:</a:t>
            </a:r>
            <a:r>
              <a:rPr kumimoji="0" lang="kk-KZ"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Математика негіздері</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0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Мақсаты</a:t>
            </a:r>
            <a:r>
              <a:rPr kumimoji="0" lang="kk-KZ"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 Жоғары–төмен ұғымдарын пысықтау. Байқағыштықты, зейін, қиялды дамыту. </a:t>
            </a:r>
            <a:br>
              <a:rPr kumimoji="0" lang="kk-KZ"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br>
            <a:r>
              <a:rPr kumimoji="0" lang="kk-KZ" sz="20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Ойнаушылар саны: </a:t>
            </a:r>
            <a:r>
              <a:rPr kumimoji="0" lang="kk-KZ"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4-5 бала </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0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Құрал – жабдықтары:</a:t>
            </a:r>
            <a:r>
              <a:rPr kumimoji="0" lang="kk-KZ"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Құстардың, жануарлардың суреттері. </a:t>
            </a:r>
            <a:br>
              <a:rPr kumimoji="0" lang="kk-KZ"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br>
            <a:endParaRPr kumimoji="0" lang="kk-KZ"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Ойынның барысы:</a:t>
            </a:r>
            <a:r>
              <a:rPr kumimoji="0" lang="kk-KZ" sz="20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r>
            <a:br>
              <a:rPr kumimoji="0" lang="kk-KZ" sz="20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br>
            <a:r>
              <a:rPr kumimoji="0" lang="kk-KZ" sz="20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Бала қораптың ішінен бір суретті алып, атын атап, орнын анықтап үлкен суретке бекітеді. Мысалы, ұшақ жоғарыда аспанда ұшады, балық төменде су ішінде жүзеді. </a:t>
            </a:r>
            <a:endParaRPr kumimoji="0" lang="kk-KZ" sz="2000"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Пользователь\Desktop\Үздік картотека - 2020\курастырк.png"/>
          <p:cNvPicPr>
            <a:picLocks noChangeAspect="1" noChangeArrowheads="1"/>
          </p:cNvPicPr>
          <p:nvPr/>
        </p:nvPicPr>
        <p:blipFill>
          <a:blip r:embed="rId2"/>
          <a:srcRect/>
          <a:stretch>
            <a:fillRect/>
          </a:stretch>
        </p:blipFill>
        <p:spPr bwMode="auto">
          <a:xfrm>
            <a:off x="-68166" y="0"/>
            <a:ext cx="6926166" cy="9144000"/>
          </a:xfrm>
          <a:prstGeom prst="rect">
            <a:avLst/>
          </a:prstGeom>
          <a:noFill/>
        </p:spPr>
      </p:pic>
      <p:sp>
        <p:nvSpPr>
          <p:cNvPr id="3" name="Прямоугольник 2"/>
          <p:cNvSpPr/>
          <p:nvPr/>
        </p:nvSpPr>
        <p:spPr>
          <a:xfrm>
            <a:off x="714359" y="3450974"/>
            <a:ext cx="5297091" cy="2062103"/>
          </a:xfrm>
          <a:prstGeom prst="rect">
            <a:avLst/>
          </a:prstGeom>
          <a:noFill/>
        </p:spPr>
        <p:txBody>
          <a:bodyPr wrap="none" lIns="91440" tIns="45720" rIns="91440" bIns="45720">
            <a:spAutoFit/>
          </a:bodyPr>
          <a:lstStyle/>
          <a:p>
            <a:pPr algn="ctr"/>
            <a:r>
              <a:rPr lang="ru-RU" sz="3200" b="1" cap="none" spc="0" dirty="0" smtClean="0">
                <a:ln w="1905"/>
                <a:effectLst>
                  <a:innerShdw blurRad="69850" dist="43180" dir="5400000">
                    <a:srgbClr val="000000">
                      <a:alpha val="65000"/>
                    </a:srgbClr>
                  </a:innerShdw>
                </a:effectLst>
                <a:latin typeface="Times New Roman" pitchFamily="18" charset="0"/>
                <a:cs typeface="Times New Roman" pitchFamily="18" charset="0"/>
              </a:rPr>
              <a:t>«</a:t>
            </a:r>
            <a:r>
              <a:rPr lang="ru-RU" sz="3200" b="1" cap="none" spc="0" dirty="0" err="1" smtClean="0">
                <a:ln w="1905"/>
                <a:effectLst>
                  <a:innerShdw blurRad="69850" dist="43180" dir="5400000">
                    <a:srgbClr val="000000">
                      <a:alpha val="65000"/>
                    </a:srgbClr>
                  </a:innerShdw>
                </a:effectLst>
                <a:latin typeface="Times New Roman" pitchFamily="18" charset="0"/>
                <a:cs typeface="Times New Roman" pitchFamily="18" charset="0"/>
              </a:rPr>
              <a:t>Таным</a:t>
            </a:r>
            <a:r>
              <a:rPr lang="ru-RU" sz="3200" b="1" cap="none" spc="0" dirty="0" smtClean="0">
                <a:ln w="1905"/>
                <a:effectLst>
                  <a:innerShdw blurRad="69850" dist="43180" dir="5400000">
                    <a:srgbClr val="000000">
                      <a:alpha val="65000"/>
                    </a:srgbClr>
                  </a:innerShdw>
                </a:effectLst>
                <a:latin typeface="Times New Roman" pitchFamily="18" charset="0"/>
                <a:cs typeface="Times New Roman" pitchFamily="18" charset="0"/>
              </a:rPr>
              <a:t>» </a:t>
            </a:r>
            <a:r>
              <a:rPr lang="ru-RU" sz="3200" b="1" cap="none" spc="0" dirty="0" err="1" smtClean="0">
                <a:ln w="1905"/>
                <a:effectLst>
                  <a:innerShdw blurRad="69850" dist="43180" dir="5400000">
                    <a:srgbClr val="000000">
                      <a:alpha val="65000"/>
                    </a:srgbClr>
                  </a:innerShdw>
                </a:effectLst>
                <a:latin typeface="Times New Roman" pitchFamily="18" charset="0"/>
                <a:cs typeface="Times New Roman" pitchFamily="18" charset="0"/>
              </a:rPr>
              <a:t>білім</a:t>
            </a:r>
            <a:r>
              <a:rPr lang="ru-RU" sz="3200" b="1" cap="none" spc="0" dirty="0" smtClean="0">
                <a:ln w="1905"/>
                <a:effectLst>
                  <a:innerShdw blurRad="69850" dist="43180" dir="5400000">
                    <a:srgbClr val="000000">
                      <a:alpha val="65000"/>
                    </a:srgbClr>
                  </a:innerShdw>
                </a:effectLst>
                <a:latin typeface="Times New Roman" pitchFamily="18" charset="0"/>
                <a:cs typeface="Times New Roman" pitchFamily="18" charset="0"/>
              </a:rPr>
              <a:t> беру </a:t>
            </a:r>
            <a:r>
              <a:rPr lang="ru-RU" sz="3200" b="1" cap="none" spc="0" dirty="0" err="1" smtClean="0">
                <a:ln w="1905"/>
                <a:effectLst>
                  <a:innerShdw blurRad="69850" dist="43180" dir="5400000">
                    <a:srgbClr val="000000">
                      <a:alpha val="65000"/>
                    </a:srgbClr>
                  </a:innerShdw>
                </a:effectLst>
                <a:latin typeface="Times New Roman" pitchFamily="18" charset="0"/>
                <a:cs typeface="Times New Roman" pitchFamily="18" charset="0"/>
              </a:rPr>
              <a:t>саласы</a:t>
            </a:r>
            <a:endParaRPr lang="ru-RU" sz="3200" b="1" cap="none" spc="0" dirty="0" smtClean="0">
              <a:ln w="1905"/>
              <a:effectLst>
                <a:innerShdw blurRad="69850" dist="43180" dir="5400000">
                  <a:srgbClr val="000000">
                    <a:alpha val="65000"/>
                  </a:srgbClr>
                </a:innerShdw>
              </a:effectLst>
              <a:latin typeface="Times New Roman" pitchFamily="18" charset="0"/>
              <a:cs typeface="Times New Roman" pitchFamily="18" charset="0"/>
            </a:endParaRPr>
          </a:p>
          <a:p>
            <a:pPr algn="ctr"/>
            <a:r>
              <a:rPr lang="kk-KZ" sz="3200" b="1" dirty="0" smtClean="0">
                <a:ln w="1905"/>
                <a:effectLst>
                  <a:innerShdw blurRad="69850" dist="43180" dir="5400000">
                    <a:srgbClr val="000000">
                      <a:alpha val="65000"/>
                    </a:srgbClr>
                  </a:innerShdw>
                </a:effectLst>
                <a:latin typeface="Times New Roman" pitchFamily="18" charset="0"/>
                <a:cs typeface="Times New Roman" pitchFamily="18" charset="0"/>
              </a:rPr>
              <a:t>“Құрастыру” бөлімі</a:t>
            </a:r>
          </a:p>
          <a:p>
            <a:pPr algn="ctr"/>
            <a:r>
              <a:rPr lang="kk-KZ" sz="3200" b="1" dirty="0" smtClean="0">
                <a:ln w="1905"/>
                <a:effectLst>
                  <a:innerShdw blurRad="69850" dist="43180" dir="5400000">
                    <a:srgbClr val="000000">
                      <a:alpha val="65000"/>
                    </a:srgbClr>
                  </a:innerShdw>
                </a:effectLst>
                <a:latin typeface="Times New Roman" pitchFamily="18" charset="0"/>
                <a:cs typeface="Times New Roman" pitchFamily="18" charset="0"/>
              </a:rPr>
              <a:t>д</a:t>
            </a:r>
            <a:r>
              <a:rPr lang="kk-KZ" sz="3200" b="1" cap="none" spc="0" dirty="0" smtClean="0">
                <a:ln w="1905"/>
                <a:effectLst>
                  <a:innerShdw blurRad="69850" dist="43180" dir="5400000">
                    <a:srgbClr val="000000">
                      <a:alpha val="65000"/>
                    </a:srgbClr>
                  </a:innerShdw>
                </a:effectLst>
                <a:latin typeface="Times New Roman" pitchFamily="18" charset="0"/>
                <a:cs typeface="Times New Roman" pitchFamily="18" charset="0"/>
              </a:rPr>
              <a:t>идактикалық ойындар </a:t>
            </a:r>
          </a:p>
          <a:p>
            <a:pPr algn="ctr"/>
            <a:r>
              <a:rPr lang="kk-KZ" sz="3200" b="1" dirty="0" smtClean="0">
                <a:ln w="1905"/>
                <a:effectLst>
                  <a:innerShdw blurRad="69850" dist="43180" dir="5400000">
                    <a:srgbClr val="000000">
                      <a:alpha val="65000"/>
                    </a:srgbClr>
                  </a:innerShdw>
                </a:effectLst>
                <a:latin typeface="Times New Roman" pitchFamily="18" charset="0"/>
                <a:cs typeface="Times New Roman" pitchFamily="18" charset="0"/>
              </a:rPr>
              <a:t>картотекасы</a:t>
            </a:r>
            <a:endParaRPr lang="ru-RU" sz="3200" b="1" cap="none" spc="0" dirty="0">
              <a:ln w="1905"/>
              <a:effectLst>
                <a:innerShdw blurRad="69850" dist="43180" dir="5400000">
                  <a:srgbClr val="000000">
                    <a:alpha val="65000"/>
                  </a:srgbClr>
                </a:innerShdw>
              </a:effectLst>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Пользователь\Desktop\Үздік картотека - 2020\курастырк.png"/>
          <p:cNvPicPr>
            <a:picLocks noChangeAspect="1" noChangeArrowheads="1"/>
          </p:cNvPicPr>
          <p:nvPr/>
        </p:nvPicPr>
        <p:blipFill>
          <a:blip r:embed="rId2"/>
          <a:srcRect/>
          <a:stretch>
            <a:fillRect/>
          </a:stretch>
        </p:blipFill>
        <p:spPr bwMode="auto">
          <a:xfrm>
            <a:off x="-68166" y="0"/>
            <a:ext cx="6926166" cy="9144000"/>
          </a:xfrm>
          <a:prstGeom prst="rect">
            <a:avLst/>
          </a:prstGeom>
          <a:noFill/>
        </p:spPr>
      </p:pic>
      <p:sp>
        <p:nvSpPr>
          <p:cNvPr id="3" name="Прямоугольник 2"/>
          <p:cNvSpPr/>
          <p:nvPr/>
        </p:nvSpPr>
        <p:spPr>
          <a:xfrm>
            <a:off x="857232" y="1376204"/>
            <a:ext cx="4643446" cy="6124754"/>
          </a:xfrm>
          <a:prstGeom prst="rect">
            <a:avLst/>
          </a:prstGeom>
          <a:noFill/>
        </p:spPr>
        <p:txBody>
          <a:bodyPr wrap="square" lIns="91440" tIns="45720" rIns="91440" bIns="45720">
            <a:spAutoFit/>
          </a:bodyPr>
          <a:lstStyle/>
          <a:p>
            <a:pPr algn="ctr"/>
            <a:r>
              <a:rPr lang="kk-KZ" sz="2800" b="1" cap="none" spc="0" dirty="0" smtClean="0">
                <a:ln w="1905"/>
                <a:effectLst>
                  <a:innerShdw blurRad="69850" dist="43180" dir="5400000">
                    <a:srgbClr val="000000">
                      <a:alpha val="65000"/>
                    </a:srgbClr>
                  </a:innerShdw>
                </a:effectLst>
                <a:latin typeface="Times New Roman" pitchFamily="18" charset="0"/>
                <a:cs typeface="Times New Roman" pitchFamily="18" charset="0"/>
              </a:rPr>
              <a:t>Ойындар тізімі:</a:t>
            </a:r>
            <a:endParaRPr lang="kk-KZ" sz="2800" b="1" cap="none" spc="0" dirty="0" smtClean="0">
              <a:ln w="1905"/>
              <a:effectLst>
                <a:innerShdw blurRad="69850" dist="43180" dir="5400000">
                  <a:srgbClr val="000000">
                    <a:alpha val="65000"/>
                  </a:srgbClr>
                </a:innerShdw>
              </a:effectLst>
              <a:latin typeface="Times New Roman" pitchFamily="18" charset="0"/>
              <a:cs typeface="Times New Roman" pitchFamily="18" charset="0"/>
            </a:endParaRPr>
          </a:p>
          <a:p>
            <a:r>
              <a:rPr lang="kk-KZ" sz="2000" dirty="0" smtClean="0">
                <a:latin typeface="Times New Roman" pitchFamily="18" charset="0"/>
                <a:ea typeface="Times New Roman" pitchFamily="18" charset="0"/>
                <a:cs typeface="Times New Roman" pitchFamily="18" charset="0"/>
              </a:rPr>
              <a:t>1. «</a:t>
            </a:r>
            <a:r>
              <a:rPr lang="kk-KZ" sz="2800" dirty="0" smtClean="0">
                <a:latin typeface="Times New Roman" pitchFamily="18" charset="0"/>
                <a:ea typeface="Times New Roman" pitchFamily="18" charset="0"/>
                <a:cs typeface="Times New Roman" pitchFamily="18" charset="0"/>
              </a:rPr>
              <a:t>Ұшады</a:t>
            </a:r>
            <a:r>
              <a:rPr lang="kk-KZ" sz="2800" dirty="0" smtClean="0">
                <a:latin typeface="Times New Roman" pitchFamily="18" charset="0"/>
                <a:ea typeface="Times New Roman" pitchFamily="18" charset="0"/>
                <a:cs typeface="Times New Roman" pitchFamily="18" charset="0"/>
              </a:rPr>
              <a:t>, бірақ құс емес»</a:t>
            </a:r>
          </a:p>
          <a:p>
            <a:r>
              <a:rPr lang="kk-KZ" sz="2800" dirty="0" smtClean="0">
                <a:latin typeface="Times New Roman" pitchFamily="18" charset="0"/>
                <a:ea typeface="Times New Roman" pitchFamily="18" charset="0"/>
                <a:cs typeface="Times New Roman" pitchFamily="18" charset="0"/>
              </a:rPr>
              <a:t>2. </a:t>
            </a:r>
            <a:r>
              <a:rPr lang="kk-KZ" sz="2800" dirty="0" smtClean="0">
                <a:latin typeface="Times New Roman" pitchFamily="18" charset="0"/>
                <a:ea typeface="Times New Roman" pitchFamily="18" charset="0"/>
                <a:cs typeface="Times New Roman" pitchFamily="18" charset="0"/>
              </a:rPr>
              <a:t>«Не </a:t>
            </a:r>
            <a:r>
              <a:rPr lang="kk-KZ" sz="2800" dirty="0" smtClean="0">
                <a:latin typeface="Times New Roman" pitchFamily="18" charset="0"/>
                <a:ea typeface="Times New Roman" pitchFamily="18" charset="0"/>
                <a:cs typeface="Times New Roman" pitchFamily="18" charset="0"/>
              </a:rPr>
              <a:t>жетіспейді»</a:t>
            </a:r>
          </a:p>
          <a:p>
            <a:r>
              <a:rPr lang="kk-KZ" sz="2800" dirty="0" smtClean="0">
                <a:latin typeface="Times New Roman" pitchFamily="18" charset="0"/>
                <a:ea typeface="Times New Roman" pitchFamily="18" charset="0"/>
                <a:cs typeface="Times New Roman" pitchFamily="18" charset="0"/>
              </a:rPr>
              <a:t>3. «Бағдаршам</a:t>
            </a:r>
            <a:r>
              <a:rPr lang="kk-KZ" sz="2800" dirty="0" smtClean="0">
                <a:latin typeface="Times New Roman" pitchFamily="18" charset="0"/>
                <a:ea typeface="Times New Roman" pitchFamily="18" charset="0"/>
                <a:cs typeface="Times New Roman" pitchFamily="18" charset="0"/>
              </a:rPr>
              <a:t>»</a:t>
            </a:r>
          </a:p>
          <a:p>
            <a:r>
              <a:rPr lang="kk-KZ" sz="2800" dirty="0" smtClean="0">
                <a:latin typeface="Times New Roman" pitchFamily="18" charset="0"/>
                <a:ea typeface="Times New Roman" pitchFamily="18" charset="0"/>
                <a:cs typeface="Times New Roman" pitchFamily="18" charset="0"/>
              </a:rPr>
              <a:t>4. «Поезд </a:t>
            </a:r>
            <a:r>
              <a:rPr lang="kk-KZ" sz="2800" dirty="0" smtClean="0">
                <a:latin typeface="Times New Roman" pitchFamily="18" charset="0"/>
                <a:ea typeface="Times New Roman" pitchFamily="18" charset="0"/>
                <a:cs typeface="Times New Roman" pitchFamily="18" charset="0"/>
              </a:rPr>
              <a:t>құрастыру»</a:t>
            </a:r>
          </a:p>
          <a:p>
            <a:pPr lvl="0"/>
            <a:r>
              <a:rPr lang="kk-KZ" sz="2800" dirty="0" smtClean="0">
                <a:latin typeface="Times New Roman" pitchFamily="18" charset="0"/>
                <a:ea typeface="Times New Roman" pitchFamily="18" charset="0"/>
                <a:cs typeface="Times New Roman" pitchFamily="18" charset="0"/>
              </a:rPr>
              <a:t>5. « </a:t>
            </a:r>
            <a:r>
              <a:rPr lang="kk-KZ" sz="2800" dirty="0" smtClean="0">
                <a:latin typeface="Times New Roman" pitchFamily="18" charset="0"/>
                <a:ea typeface="Times New Roman" pitchFamily="18" charset="0"/>
                <a:cs typeface="Times New Roman" pitchFamily="18" charset="0"/>
              </a:rPr>
              <a:t>Әдемі кілемшелер»</a:t>
            </a:r>
          </a:p>
          <a:p>
            <a:pPr lvl="0"/>
            <a:r>
              <a:rPr lang="kk-KZ" sz="2800" dirty="0" smtClean="0">
                <a:latin typeface="Times New Roman" pitchFamily="18" charset="0"/>
                <a:ea typeface="Times New Roman" pitchFamily="18" charset="0"/>
                <a:cs typeface="Times New Roman" pitchFamily="18" charset="0"/>
              </a:rPr>
              <a:t>6. «Автотұрақ</a:t>
            </a:r>
            <a:r>
              <a:rPr lang="kk-KZ" sz="2800" dirty="0" smtClean="0">
                <a:latin typeface="Times New Roman" pitchFamily="18" charset="0"/>
                <a:ea typeface="Times New Roman" pitchFamily="18" charset="0"/>
                <a:cs typeface="Times New Roman" pitchFamily="18" charset="0"/>
              </a:rPr>
              <a:t>»</a:t>
            </a:r>
          </a:p>
          <a:p>
            <a:pPr lvl="0"/>
            <a:r>
              <a:rPr lang="kk-KZ" sz="2800" dirty="0" smtClean="0">
                <a:latin typeface="Times New Roman" pitchFamily="18" charset="0"/>
                <a:ea typeface="Times New Roman" pitchFamily="18" charset="0"/>
                <a:cs typeface="Times New Roman" pitchFamily="18" charset="0"/>
              </a:rPr>
              <a:t>7. «Гүлдер </a:t>
            </a:r>
            <a:r>
              <a:rPr lang="kk-KZ" sz="2800" dirty="0" smtClean="0">
                <a:latin typeface="Times New Roman" pitchFamily="18" charset="0"/>
                <a:ea typeface="Times New Roman" pitchFamily="18" charset="0"/>
                <a:cs typeface="Times New Roman" pitchFamily="18" charset="0"/>
              </a:rPr>
              <a:t>әлемінде»</a:t>
            </a:r>
          </a:p>
          <a:p>
            <a:pPr lvl="0"/>
            <a:r>
              <a:rPr lang="kk-KZ" sz="2800" dirty="0" smtClean="0">
                <a:latin typeface="Times New Roman" pitchFamily="18" charset="0"/>
                <a:ea typeface="Times New Roman" pitchFamily="18" charset="0"/>
                <a:cs typeface="Times New Roman" pitchFamily="18" charset="0"/>
              </a:rPr>
              <a:t>8. «Құстар </a:t>
            </a:r>
            <a:r>
              <a:rPr lang="kk-KZ" sz="2800" dirty="0" smtClean="0">
                <a:latin typeface="Times New Roman" pitchFamily="18" charset="0"/>
                <a:ea typeface="Times New Roman" pitchFamily="18" charset="0"/>
                <a:cs typeface="Times New Roman" pitchFamily="18" charset="0"/>
              </a:rPr>
              <a:t>мен аңдарды құрастыру»</a:t>
            </a:r>
          </a:p>
          <a:p>
            <a:pPr lvl="0"/>
            <a:r>
              <a:rPr lang="kk-KZ" sz="2800" dirty="0" smtClean="0">
                <a:latin typeface="Times New Roman" pitchFamily="18" charset="0"/>
                <a:ea typeface="Times New Roman" pitchFamily="18" charset="0"/>
                <a:cs typeface="Times New Roman" pitchFamily="18" charset="0"/>
              </a:rPr>
              <a:t>9. «Пішіндерден </a:t>
            </a:r>
            <a:r>
              <a:rPr lang="kk-KZ" sz="2800" dirty="0" smtClean="0">
                <a:latin typeface="Times New Roman" pitchFamily="18" charset="0"/>
                <a:ea typeface="Times New Roman" pitchFamily="18" charset="0"/>
                <a:cs typeface="Times New Roman" pitchFamily="18" charset="0"/>
              </a:rPr>
              <a:t>шырша құрастыру»</a:t>
            </a:r>
          </a:p>
          <a:p>
            <a:pPr lvl="0"/>
            <a:r>
              <a:rPr lang="kk-KZ" sz="2800" dirty="0" smtClean="0">
                <a:latin typeface="Times New Roman" pitchFamily="18" charset="0"/>
                <a:ea typeface="Times New Roman" pitchFamily="18" charset="0"/>
                <a:cs typeface="Times New Roman" pitchFamily="18" charset="0"/>
              </a:rPr>
              <a:t>10. «Су </a:t>
            </a:r>
            <a:r>
              <a:rPr lang="kk-KZ" sz="2800" dirty="0" smtClean="0">
                <a:latin typeface="Times New Roman" pitchFamily="18" charset="0"/>
                <a:ea typeface="Times New Roman" pitchFamily="18" charset="0"/>
                <a:cs typeface="Times New Roman" pitchFamily="18" charset="0"/>
              </a:rPr>
              <a:t>асты патшалығы»</a:t>
            </a:r>
          </a:p>
          <a:p>
            <a:pPr lvl="0"/>
            <a:r>
              <a:rPr lang="kk-KZ" sz="2800" dirty="0" smtClean="0">
                <a:latin typeface="Times New Roman" pitchFamily="18" charset="0"/>
                <a:ea typeface="Times New Roman" pitchFamily="18" charset="0"/>
                <a:cs typeface="Times New Roman" pitchFamily="18" charset="0"/>
              </a:rPr>
              <a:t> </a:t>
            </a:r>
            <a:endParaRPr lang="ru-RU" sz="2000" b="1" cap="none" spc="0" dirty="0">
              <a:ln w="1905"/>
              <a:effectLst>
                <a:innerShdw blurRad="69850" dist="43180" dir="5400000">
                  <a:srgbClr val="000000">
                    <a:alpha val="65000"/>
                  </a:srgbClr>
                </a:innerShdw>
              </a:effectLst>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Пользователь\Desktop\Үздік картотека - 2020\курастырк.png"/>
          <p:cNvPicPr>
            <a:picLocks noChangeAspect="1" noChangeArrowheads="1"/>
          </p:cNvPicPr>
          <p:nvPr/>
        </p:nvPicPr>
        <p:blipFill>
          <a:blip r:embed="rId2"/>
          <a:srcRect/>
          <a:stretch>
            <a:fillRect/>
          </a:stretch>
        </p:blipFill>
        <p:spPr bwMode="auto">
          <a:xfrm>
            <a:off x="-68166" y="0"/>
            <a:ext cx="6926166" cy="9144000"/>
          </a:xfrm>
          <a:prstGeom prst="rect">
            <a:avLst/>
          </a:prstGeom>
          <a:noFill/>
        </p:spPr>
      </p:pic>
      <p:sp>
        <p:nvSpPr>
          <p:cNvPr id="17409" name="Rectangle 1"/>
          <p:cNvSpPr>
            <a:spLocks noChangeArrowheads="1"/>
          </p:cNvSpPr>
          <p:nvPr/>
        </p:nvSpPr>
        <p:spPr bwMode="auto">
          <a:xfrm>
            <a:off x="714356" y="747318"/>
            <a:ext cx="5500726" cy="710963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kk-KZ" sz="2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Дидактикалық ойынның  атауы: </a:t>
            </a:r>
            <a:r>
              <a:rPr kumimoji="0" lang="kk-KZ"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«Ұшады, бірақ құс емес»</a:t>
            </a:r>
            <a:endParaRPr kumimoji="0" lang="ru-RU"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Білім беру саласы:</a:t>
            </a:r>
            <a:r>
              <a:rPr kumimoji="0" lang="kk-KZ"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Таным</a:t>
            </a:r>
            <a:endParaRPr kumimoji="0" lang="ru-RU"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Бөлімі:</a:t>
            </a:r>
            <a:r>
              <a:rPr kumimoji="0" lang="kk-KZ"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Құрастыру</a:t>
            </a:r>
            <a:endParaRPr kumimoji="0" lang="ru-RU"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Мақсаты: </a:t>
            </a:r>
            <a:r>
              <a:rPr kumimoji="0" lang="kk-KZ"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Құстар мен жәндіктерді ажырата алуға үйрету</a:t>
            </a:r>
            <a:endParaRPr kumimoji="0" lang="ru-RU"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Ойнаушылар саны</a:t>
            </a:r>
            <a:r>
              <a:rPr kumimoji="0" lang="kk-KZ"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10 -15 бала </a:t>
            </a:r>
            <a:endParaRPr kumimoji="0" lang="ru-RU"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Құрал-жабдықтары: </a:t>
            </a:r>
            <a:r>
              <a:rPr kumimoji="0" lang="kk-KZ"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құстар мен жәндіктердің суреттері</a:t>
            </a:r>
            <a:endParaRPr kumimoji="0" lang="ru-RU"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Ойынның барысы:</a:t>
            </a:r>
            <a:endParaRPr kumimoji="0" lang="ru-RU" sz="2400" b="1"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Жәндіктер туралы мәлімет беру, мысылы, өзі кішкентай, қанаты бар, тұмсығы бар, өзі ұшады</a:t>
            </a:r>
            <a:endParaRPr kumimoji="0" lang="ru-RU"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Тәрбиеші балаларға жәндіктер мен құстар туралы жұмбақ жасырады</a:t>
            </a:r>
            <a:endParaRPr kumimoji="0" lang="ru-RU"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Жұмбақты шешкеннен кейін қайсысына жататынын айтадыегер дұрыс жауап берсе, жұлдызшаларды алып жинайды. Көп жиаған топ жеңеді</a:t>
            </a:r>
            <a:endParaRPr kumimoji="0" lang="kk-KZ" sz="2400"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Пользователь\Desktop\Үздік картотека - 2020\курастырк.png"/>
          <p:cNvPicPr>
            <a:picLocks noChangeAspect="1" noChangeArrowheads="1"/>
          </p:cNvPicPr>
          <p:nvPr/>
        </p:nvPicPr>
        <p:blipFill>
          <a:blip r:embed="rId2"/>
          <a:srcRect/>
          <a:stretch>
            <a:fillRect/>
          </a:stretch>
        </p:blipFill>
        <p:spPr bwMode="auto">
          <a:xfrm>
            <a:off x="-68166" y="0"/>
            <a:ext cx="6926166" cy="9144000"/>
          </a:xfrm>
          <a:prstGeom prst="rect">
            <a:avLst/>
          </a:prstGeom>
          <a:noFill/>
        </p:spPr>
      </p:pic>
      <p:sp>
        <p:nvSpPr>
          <p:cNvPr id="16385" name="Rectangle 1"/>
          <p:cNvSpPr>
            <a:spLocks noChangeArrowheads="1"/>
          </p:cNvSpPr>
          <p:nvPr/>
        </p:nvSpPr>
        <p:spPr bwMode="auto">
          <a:xfrm>
            <a:off x="1142984" y="1340806"/>
            <a:ext cx="4714884" cy="63709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kk-KZ" sz="2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Дидактикалық ойынның  атауы:</a:t>
            </a:r>
            <a:r>
              <a:rPr kumimoji="0" lang="kk-KZ"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«Не жетіспейді»</a:t>
            </a:r>
            <a:endParaRPr kumimoji="0" lang="ru-RU"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Білім беру саласы:</a:t>
            </a:r>
            <a:r>
              <a:rPr kumimoji="0" lang="kk-KZ"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Таным</a:t>
            </a:r>
            <a:endParaRPr kumimoji="0" lang="ru-RU"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Бөлімі:</a:t>
            </a:r>
            <a:r>
              <a:rPr kumimoji="0" lang="kk-KZ"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Құрастыру</a:t>
            </a:r>
            <a:endParaRPr kumimoji="0" lang="ru-RU"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Мақсаты:</a:t>
            </a:r>
            <a:r>
              <a:rPr kumimoji="0" lang="kk-KZ"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Балалардың затты толықтай  қабылдай алу әрекетін дамыту</a:t>
            </a:r>
            <a:endParaRPr kumimoji="0" lang="ru-RU"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Ойнаушылар саны</a:t>
            </a:r>
            <a:r>
              <a:rPr kumimoji="0" lang="kk-KZ"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5-6  бала </a:t>
            </a:r>
            <a:endParaRPr kumimoji="0" lang="ru-RU"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Құрал-жабдықтары: </a:t>
            </a:r>
            <a:r>
              <a:rPr kumimoji="0" lang="kk-KZ"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Жіпсіз шардың,таяқшасыз жалаушаның</a:t>
            </a:r>
            <a:endParaRPr kumimoji="0" lang="ru-RU"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Т.б.  суреттері</a:t>
            </a:r>
            <a:endParaRPr kumimoji="0" lang="ru-RU"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Ойынның барысы:</a:t>
            </a:r>
            <a:endParaRPr kumimoji="0" lang="ru-RU"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Балаларға бірнеше суреттер беріледі, балалар суретке қарап қандай бөлігінің жоқ екенін тауып айтады. Мысалы:мынау жалауша, оның таяқшасы жоқ т.с.с.</a:t>
            </a:r>
            <a:endParaRPr kumimoji="0" lang="kk-KZ" sz="2400"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Пользователь\Desktop\Үздік картотека - 2020\курастырк.png"/>
          <p:cNvPicPr>
            <a:picLocks noChangeAspect="1" noChangeArrowheads="1"/>
          </p:cNvPicPr>
          <p:nvPr/>
        </p:nvPicPr>
        <p:blipFill>
          <a:blip r:embed="rId2"/>
          <a:srcRect/>
          <a:stretch>
            <a:fillRect/>
          </a:stretch>
        </p:blipFill>
        <p:spPr bwMode="auto">
          <a:xfrm>
            <a:off x="-68166" y="0"/>
            <a:ext cx="6926166" cy="9144000"/>
          </a:xfrm>
          <a:prstGeom prst="rect">
            <a:avLst/>
          </a:prstGeom>
          <a:noFill/>
        </p:spPr>
      </p:pic>
      <p:sp>
        <p:nvSpPr>
          <p:cNvPr id="15361" name="Rectangle 1"/>
          <p:cNvSpPr>
            <a:spLocks noChangeArrowheads="1"/>
          </p:cNvSpPr>
          <p:nvPr/>
        </p:nvSpPr>
        <p:spPr bwMode="auto">
          <a:xfrm>
            <a:off x="642918" y="928662"/>
            <a:ext cx="5572164" cy="717119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kk-KZ"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Дидактикалық ойынның  атауы: «Бағдаршам»</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Білім беру саласы: Таным</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Бөлімі: Құрастыру</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Мақсаты: Түстер және жол қауіпсіздігі туралы мағлұматтар беру</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Ойнаушылар саны: 5-6 бала </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Құрал-жабдықтары: Әр түрлі(қызыл,жасыл, сары) дөңгелектер</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Ойынның барысы:</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Тәрбиеші бағдаршам туралы әңгіме өткізіп, әр түстің атқаратын қызметін, орнын анықтайды .Дөңгелектер таратылып беріледі. Балаларға «тоқта» дегенде балалар сәйкес қызыл дөңгелектерді, «дайындал» дегенде сары дөңгелекті, «жүр!» дегенде жасыл дөңгелекті көрсетеді. Әрі қарай ойынды жалғастыра беруге болады. «жасыл» түсті көрсеткенде балалар орындарынан тұрып жүрген қимыл көрсетеді «сары» түсті  көрсеткенде баяу қозғалыс қимылын жасайды. «Қызыл» түсті көркеткенде орындарына отыра қалады. Осы қимылды бірнеше рет қайталап ойынды жалғастыруға болады.</a:t>
            </a:r>
            <a:endParaRPr kumimoji="0" lang="kk-KZ" sz="2000"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Пользователь\Desktop\Үздік картотека - 2020\курастырк.png"/>
          <p:cNvPicPr>
            <a:picLocks noChangeAspect="1" noChangeArrowheads="1"/>
          </p:cNvPicPr>
          <p:nvPr/>
        </p:nvPicPr>
        <p:blipFill>
          <a:blip r:embed="rId2"/>
          <a:srcRect/>
          <a:stretch>
            <a:fillRect/>
          </a:stretch>
        </p:blipFill>
        <p:spPr bwMode="auto">
          <a:xfrm>
            <a:off x="-68166" y="0"/>
            <a:ext cx="6926166" cy="9144000"/>
          </a:xfrm>
          <a:prstGeom prst="rect">
            <a:avLst/>
          </a:prstGeom>
          <a:noFill/>
        </p:spPr>
      </p:pic>
      <p:sp>
        <p:nvSpPr>
          <p:cNvPr id="14337" name="Rectangle 1"/>
          <p:cNvSpPr>
            <a:spLocks noChangeArrowheads="1"/>
          </p:cNvSpPr>
          <p:nvPr/>
        </p:nvSpPr>
        <p:spPr bwMode="auto">
          <a:xfrm>
            <a:off x="857232" y="879205"/>
            <a:ext cx="5286412" cy="747897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kk-KZ"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Дидактикалық ойынның  атауы: «Поезд құрастыру»</a:t>
            </a:r>
            <a:endParaRPr kumimoji="0" lang="ru-RU"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Білім беру саласы: Таным</a:t>
            </a:r>
            <a:endParaRPr kumimoji="0" lang="ru-RU"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Бөлімі: Құрастыру</a:t>
            </a:r>
            <a:endParaRPr kumimoji="0" lang="ru-RU"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Мақсаты: заттардың кеңістікте орналасуы туралы мағлұмат беру,орналасу қалыптарын салыстыру.</a:t>
            </a:r>
            <a:endParaRPr kumimoji="0" lang="ru-RU"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Ойнаушылар саны: 5-10  бала </a:t>
            </a:r>
            <a:endParaRPr kumimoji="0" lang="ru-RU"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Құрал-жабдықтары:  Вагонға  қойылатын әр-түрлі дөңгелекшелер</a:t>
            </a:r>
            <a:endParaRPr kumimoji="0" lang="ru-RU"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Ойынның барысы: топтан бес бала шақырады. «алдымен» қандай түс тұрады? ол нешінші вагон? Содан кейін ше?  Ең соңында ше? Деген сұрақтар қойылады,тағы да бес бала шақырылып олар да  поезды   құрастырады   Поездың қайсысы  ұзын, қайсысы   қысқа? Қай поездың вагоны  көп? Қайсысы аз?  осылайша ойынды жалғастыруға болады.</a:t>
            </a:r>
            <a:endParaRPr kumimoji="0" lang="kk-KZ" sz="2400"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Пользователь\Desktop\Үздік картотека - 2020\курастырк.png"/>
          <p:cNvPicPr>
            <a:picLocks noChangeAspect="1" noChangeArrowheads="1"/>
          </p:cNvPicPr>
          <p:nvPr/>
        </p:nvPicPr>
        <p:blipFill>
          <a:blip r:embed="rId2"/>
          <a:srcRect/>
          <a:stretch>
            <a:fillRect/>
          </a:stretch>
        </p:blipFill>
        <p:spPr bwMode="auto">
          <a:xfrm>
            <a:off x="-68166" y="0"/>
            <a:ext cx="6926166" cy="9144000"/>
          </a:xfrm>
          <a:prstGeom prst="rect">
            <a:avLst/>
          </a:prstGeom>
          <a:noFill/>
        </p:spPr>
      </p:pic>
      <p:sp>
        <p:nvSpPr>
          <p:cNvPr id="13313" name="Rectangle 1"/>
          <p:cNvSpPr>
            <a:spLocks noChangeArrowheads="1"/>
          </p:cNvSpPr>
          <p:nvPr/>
        </p:nvSpPr>
        <p:spPr bwMode="auto">
          <a:xfrm>
            <a:off x="857232" y="1285852"/>
            <a:ext cx="5214974" cy="63709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kk-KZ"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Дидактикалық ойынның  атауы: </a:t>
            </a:r>
          </a:p>
          <a:p>
            <a:pPr marL="0" marR="0" lvl="0" indent="0" algn="l" defTabSz="914400" rtl="0" eaLnBrk="1" fontAlgn="base" latinLnBrk="0" hangingPunct="1">
              <a:lnSpc>
                <a:spcPct val="100000"/>
              </a:lnSpc>
              <a:spcBef>
                <a:spcPct val="0"/>
              </a:spcBef>
              <a:spcAft>
                <a:spcPct val="0"/>
              </a:spcAft>
              <a:buClrTx/>
              <a:buSzTx/>
              <a:buFontTx/>
              <a:buNone/>
              <a:tabLst/>
            </a:pPr>
            <a:r>
              <a:rPr kumimoji="0" lang="kk-KZ"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Әдемі кілемшелер»</a:t>
            </a:r>
            <a:endParaRPr kumimoji="0" lang="ru-RU"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Білім беру саласы: Таным</a:t>
            </a:r>
            <a:endParaRPr kumimoji="0" lang="ru-RU"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Бөлімі: Құрастыру</a:t>
            </a:r>
            <a:endParaRPr kumimoji="0" lang="ru-RU"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Мақсаты: Бөліктерден кілемше жасауға үйрету, қабылдау, ес, зейін процестерін дамыту, ұйымшылдыққа тәрбиелеу</a:t>
            </a:r>
            <a:endParaRPr kumimoji="0" lang="ru-RU"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24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4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Ойнаушылар </a:t>
            </a:r>
            <a:r>
              <a:rPr kumimoji="0" lang="kk-KZ"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саны: 6-7 бала </a:t>
            </a:r>
            <a:endParaRPr kumimoji="0" lang="ru-RU"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Құрал-жабдықтары: Қағаздан жасалған кілемшелер,геометриялық пішіндер.</a:t>
            </a:r>
            <a:endParaRPr kumimoji="0" lang="ru-RU"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Ойынның барысы: Балалар геометриялық  пішіндерді берген кілемшелердің   үстіне қойып  құрақ    құрайды.</a:t>
            </a:r>
            <a:endParaRPr kumimoji="0" lang="kk-KZ" sz="2400"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Пользователь\Desktop\Үздік картотека - 2020\дид ойын\танмммммммм мат.jpg"/>
          <p:cNvPicPr>
            <a:picLocks noChangeAspect="1" noChangeArrowheads="1"/>
          </p:cNvPicPr>
          <p:nvPr/>
        </p:nvPicPr>
        <p:blipFill>
          <a:blip r:embed="rId2"/>
          <a:srcRect/>
          <a:stretch>
            <a:fillRect/>
          </a:stretch>
        </p:blipFill>
        <p:spPr bwMode="auto">
          <a:xfrm rot="5400000">
            <a:off x="-1143002" y="1142999"/>
            <a:ext cx="9144001" cy="6858000"/>
          </a:xfrm>
          <a:prstGeom prst="rect">
            <a:avLst/>
          </a:prstGeom>
          <a:noFill/>
        </p:spPr>
      </p:pic>
      <p:sp>
        <p:nvSpPr>
          <p:cNvPr id="4" name="Прямоугольник 3"/>
          <p:cNvSpPr/>
          <p:nvPr/>
        </p:nvSpPr>
        <p:spPr>
          <a:xfrm>
            <a:off x="1357298" y="1357251"/>
            <a:ext cx="4567019" cy="6555641"/>
          </a:xfrm>
          <a:prstGeom prst="rect">
            <a:avLst/>
          </a:prstGeom>
          <a:noFill/>
        </p:spPr>
        <p:txBody>
          <a:bodyPr wrap="square" lIns="91440" tIns="45720" rIns="91440" bIns="45720">
            <a:spAutoFit/>
          </a:bodyPr>
          <a:lstStyle/>
          <a:p>
            <a:pPr algn="ctr"/>
            <a:r>
              <a:rPr lang="kk-KZ" sz="2000" b="1" cap="none" spc="0" dirty="0" smtClean="0">
                <a:ln w="1905"/>
                <a:effectLst>
                  <a:innerShdw blurRad="69850" dist="43180" dir="5400000">
                    <a:srgbClr val="000000">
                      <a:alpha val="65000"/>
                    </a:srgbClr>
                  </a:innerShdw>
                </a:effectLst>
                <a:latin typeface="Times New Roman" pitchFamily="18" charset="0"/>
                <a:cs typeface="Times New Roman" pitchFamily="18" charset="0"/>
              </a:rPr>
              <a:t>Ойындар тізімі:</a:t>
            </a:r>
          </a:p>
          <a:p>
            <a:pPr algn="ctr"/>
            <a:endParaRPr lang="kk-KZ" sz="2000" b="1" cap="none" spc="0" dirty="0" smtClean="0">
              <a:ln w="1905"/>
              <a:effectLst>
                <a:innerShdw blurRad="69850" dist="43180" dir="5400000">
                  <a:srgbClr val="000000">
                    <a:alpha val="65000"/>
                  </a:srgbClr>
                </a:innerShdw>
              </a:effectLst>
              <a:latin typeface="Times New Roman" pitchFamily="18" charset="0"/>
              <a:cs typeface="Times New Roman" pitchFamily="18" charset="0"/>
            </a:endParaRPr>
          </a:p>
          <a:p>
            <a:r>
              <a:rPr lang="kk-KZ" sz="2000" dirty="0" smtClean="0">
                <a:solidFill>
                  <a:srgbClr val="000000"/>
                </a:solidFill>
                <a:latin typeface="Times New Roman" pitchFamily="18" charset="0"/>
                <a:ea typeface="Times New Roman" pitchFamily="18" charset="0"/>
                <a:cs typeface="Times New Roman" pitchFamily="18" charset="0"/>
              </a:rPr>
              <a:t>1. </a:t>
            </a:r>
            <a:r>
              <a:rPr lang="kk-KZ" sz="2000" dirty="0" smtClean="0">
                <a:solidFill>
                  <a:srgbClr val="000000"/>
                </a:solidFill>
                <a:latin typeface="Times New Roman" pitchFamily="18" charset="0"/>
                <a:ea typeface="Times New Roman" pitchFamily="18" charset="0"/>
                <a:cs typeface="Times New Roman" pitchFamily="18" charset="0"/>
              </a:rPr>
              <a:t>«Дәл </a:t>
            </a:r>
            <a:r>
              <a:rPr lang="kk-KZ" sz="2000" dirty="0" smtClean="0">
                <a:solidFill>
                  <a:srgbClr val="000000"/>
                </a:solidFill>
                <a:latin typeface="Times New Roman" pitchFamily="18" charset="0"/>
                <a:ea typeface="Times New Roman" pitchFamily="18" charset="0"/>
                <a:cs typeface="Times New Roman" pitchFamily="18" charset="0"/>
              </a:rPr>
              <a:t>осындай пішінді тап»</a:t>
            </a:r>
          </a:p>
          <a:p>
            <a:r>
              <a:rPr lang="kk-KZ" sz="2000" dirty="0" smtClean="0">
                <a:solidFill>
                  <a:srgbClr val="000000"/>
                </a:solidFill>
                <a:latin typeface="Times New Roman" pitchFamily="18" charset="0"/>
                <a:ea typeface="Times New Roman" pitchFamily="18" charset="0"/>
                <a:cs typeface="Times New Roman" pitchFamily="18" charset="0"/>
              </a:rPr>
              <a:t>2. «Вагондарға </a:t>
            </a:r>
            <a:r>
              <a:rPr lang="kk-KZ" sz="2000" dirty="0" smtClean="0">
                <a:solidFill>
                  <a:srgbClr val="000000"/>
                </a:solidFill>
                <a:latin typeface="Times New Roman" pitchFamily="18" charset="0"/>
                <a:ea typeface="Times New Roman" pitchFamily="18" charset="0"/>
                <a:cs typeface="Times New Roman" pitchFamily="18" charset="0"/>
              </a:rPr>
              <a:t>дөңгелек таңдау»</a:t>
            </a:r>
          </a:p>
          <a:p>
            <a:r>
              <a:rPr lang="kk-KZ" sz="2000" dirty="0" smtClean="0">
                <a:solidFill>
                  <a:srgbClr val="000000"/>
                </a:solidFill>
                <a:latin typeface="Times New Roman" pitchFamily="18" charset="0"/>
                <a:ea typeface="Times New Roman" pitchFamily="18" charset="0"/>
                <a:cs typeface="Times New Roman" pitchFamily="18" charset="0"/>
              </a:rPr>
              <a:t>3. «Бет </a:t>
            </a:r>
            <a:r>
              <a:rPr lang="kk-KZ" sz="2000" dirty="0" smtClean="0">
                <a:solidFill>
                  <a:srgbClr val="000000"/>
                </a:solidFill>
                <a:latin typeface="Times New Roman" pitchFamily="18" charset="0"/>
                <a:ea typeface="Times New Roman" pitchFamily="18" charset="0"/>
                <a:cs typeface="Times New Roman" pitchFamily="18" charset="0"/>
              </a:rPr>
              <a:t>орамалға лайық жамауларды табу»</a:t>
            </a:r>
          </a:p>
          <a:p>
            <a:r>
              <a:rPr lang="kk-KZ" sz="2000" dirty="0" smtClean="0">
                <a:solidFill>
                  <a:srgbClr val="000000"/>
                </a:solidFill>
                <a:latin typeface="Times New Roman" pitchFamily="18" charset="0"/>
                <a:ea typeface="Times New Roman" pitchFamily="18" charset="0"/>
                <a:cs typeface="Times New Roman" pitchFamily="18" charset="0"/>
              </a:rPr>
              <a:t>4. «Таныс </a:t>
            </a:r>
            <a:r>
              <a:rPr lang="kk-KZ" sz="2000" dirty="0" smtClean="0">
                <a:solidFill>
                  <a:srgbClr val="000000"/>
                </a:solidFill>
                <a:latin typeface="Times New Roman" pitchFamily="18" charset="0"/>
                <a:ea typeface="Times New Roman" pitchFamily="18" charset="0"/>
                <a:cs typeface="Times New Roman" pitchFamily="18" charset="0"/>
              </a:rPr>
              <a:t>пішіндер лотосы»</a:t>
            </a:r>
          </a:p>
          <a:p>
            <a:r>
              <a:rPr lang="kk-KZ" sz="2000" dirty="0" smtClean="0">
                <a:solidFill>
                  <a:srgbClr val="000000"/>
                </a:solidFill>
                <a:latin typeface="Times New Roman" pitchFamily="18" charset="0"/>
                <a:ea typeface="Times New Roman" pitchFamily="18" charset="0"/>
                <a:cs typeface="Times New Roman" pitchFamily="18" charset="0"/>
              </a:rPr>
              <a:t>5. «Мынау </a:t>
            </a:r>
            <a:r>
              <a:rPr lang="kk-KZ" sz="2000" dirty="0" smtClean="0">
                <a:solidFill>
                  <a:srgbClr val="000000"/>
                </a:solidFill>
                <a:latin typeface="Times New Roman" pitchFamily="18" charset="0"/>
                <a:ea typeface="Times New Roman" pitchFamily="18" charset="0"/>
                <a:cs typeface="Times New Roman" pitchFamily="18" charset="0"/>
              </a:rPr>
              <a:t>қай пішін?»</a:t>
            </a:r>
          </a:p>
          <a:p>
            <a:r>
              <a:rPr lang="kk-KZ" sz="2000" dirty="0" smtClean="0">
                <a:solidFill>
                  <a:srgbClr val="000000"/>
                </a:solidFill>
                <a:latin typeface="Times New Roman" pitchFamily="18" charset="0"/>
                <a:ea typeface="Times New Roman" pitchFamily="18" charset="0"/>
                <a:cs typeface="Times New Roman" pitchFamily="18" charset="0"/>
              </a:rPr>
              <a:t>6. «Кім </a:t>
            </a:r>
            <a:r>
              <a:rPr lang="kk-KZ" sz="2000" dirty="0" smtClean="0">
                <a:solidFill>
                  <a:srgbClr val="000000"/>
                </a:solidFill>
                <a:latin typeface="Times New Roman" pitchFamily="18" charset="0"/>
                <a:ea typeface="Times New Roman" pitchFamily="18" charset="0"/>
                <a:cs typeface="Times New Roman" pitchFamily="18" charset="0"/>
              </a:rPr>
              <a:t>зейінді?»</a:t>
            </a:r>
          </a:p>
          <a:p>
            <a:r>
              <a:rPr lang="kk-KZ" sz="2000" dirty="0" smtClean="0">
                <a:latin typeface="Times New Roman" pitchFamily="18" charset="0"/>
                <a:ea typeface="Times New Roman" pitchFamily="18" charset="0"/>
                <a:cs typeface="Times New Roman" pitchFamily="18" charset="0"/>
              </a:rPr>
              <a:t>7. «Неше </a:t>
            </a:r>
            <a:r>
              <a:rPr lang="kk-KZ" sz="2000" dirty="0" smtClean="0">
                <a:latin typeface="Times New Roman" pitchFamily="18" charset="0"/>
                <a:ea typeface="Times New Roman" pitchFamily="18" charset="0"/>
                <a:cs typeface="Times New Roman" pitchFamily="18" charset="0"/>
              </a:rPr>
              <a:t>саңырауқұлақ немесе</a:t>
            </a:r>
          </a:p>
          <a:p>
            <a:r>
              <a:rPr lang="kk-KZ" sz="2000" dirty="0" smtClean="0">
                <a:latin typeface="Times New Roman" pitchFamily="18" charset="0"/>
                <a:ea typeface="Times New Roman" pitchFamily="18" charset="0"/>
                <a:cs typeface="Times New Roman" pitchFamily="18" charset="0"/>
              </a:rPr>
              <a:t> көкөністер?»</a:t>
            </a:r>
          </a:p>
          <a:p>
            <a:r>
              <a:rPr lang="kk-KZ" sz="2000" dirty="0" smtClean="0">
                <a:solidFill>
                  <a:srgbClr val="000000"/>
                </a:solidFill>
                <a:latin typeface="Times New Roman" pitchFamily="18" charset="0"/>
                <a:ea typeface="Times New Roman" pitchFamily="18" charset="0"/>
                <a:cs typeface="Times New Roman" pitchFamily="18" charset="0"/>
              </a:rPr>
              <a:t>8. «Қолымда </a:t>
            </a:r>
            <a:r>
              <a:rPr lang="kk-KZ" sz="2000" dirty="0" smtClean="0">
                <a:solidFill>
                  <a:srgbClr val="000000"/>
                </a:solidFill>
                <a:latin typeface="Times New Roman" pitchFamily="18" charset="0"/>
                <a:ea typeface="Times New Roman" pitchFamily="18" charset="0"/>
                <a:cs typeface="Times New Roman" pitchFamily="18" charset="0"/>
              </a:rPr>
              <a:t>не бар?»</a:t>
            </a:r>
          </a:p>
          <a:p>
            <a:r>
              <a:rPr lang="kk-KZ" sz="2000" dirty="0" smtClean="0">
                <a:solidFill>
                  <a:srgbClr val="000000"/>
                </a:solidFill>
                <a:latin typeface="Times New Roman" pitchFamily="18" charset="0"/>
                <a:ea typeface="Times New Roman" pitchFamily="18" charset="0"/>
                <a:cs typeface="Times New Roman" pitchFamily="18" charset="0"/>
              </a:rPr>
              <a:t>9. «Кеңістік</a:t>
            </a:r>
            <a:r>
              <a:rPr lang="kk-KZ" sz="2000" dirty="0" smtClean="0">
                <a:solidFill>
                  <a:srgbClr val="000000"/>
                </a:solidFill>
                <a:latin typeface="Times New Roman" pitchFamily="18" charset="0"/>
                <a:ea typeface="Times New Roman" pitchFamily="18" charset="0"/>
                <a:cs typeface="Times New Roman" pitchFamily="18" charset="0"/>
              </a:rPr>
              <a:t>»</a:t>
            </a:r>
          </a:p>
          <a:p>
            <a:r>
              <a:rPr lang="kk-KZ" sz="2000" dirty="0" smtClean="0">
                <a:solidFill>
                  <a:srgbClr val="000000"/>
                </a:solidFill>
                <a:latin typeface="Times New Roman" pitchFamily="18" charset="0"/>
                <a:ea typeface="Times New Roman" pitchFamily="18" charset="0"/>
                <a:cs typeface="Times New Roman" pitchFamily="18" charset="0"/>
              </a:rPr>
              <a:t>10. «Жоғарыда-төменде</a:t>
            </a:r>
            <a:r>
              <a:rPr lang="kk-KZ" sz="2000" dirty="0" smtClean="0">
                <a:solidFill>
                  <a:srgbClr val="000000"/>
                </a:solidFill>
                <a:latin typeface="Times New Roman" pitchFamily="18" charset="0"/>
                <a:ea typeface="Times New Roman" pitchFamily="18" charset="0"/>
                <a:cs typeface="Times New Roman" pitchFamily="18" charset="0"/>
              </a:rPr>
              <a:t>»</a:t>
            </a:r>
          </a:p>
          <a:p>
            <a:endParaRPr lang="kk-KZ" sz="2000" dirty="0" smtClean="0">
              <a:solidFill>
                <a:srgbClr val="000000"/>
              </a:solidFill>
              <a:latin typeface="Times New Roman" pitchFamily="18" charset="0"/>
              <a:ea typeface="Times New Roman" pitchFamily="18" charset="0"/>
              <a:cs typeface="Times New Roman" pitchFamily="18" charset="0"/>
            </a:endParaRPr>
          </a:p>
          <a:p>
            <a:pPr algn="ctr"/>
            <a:endParaRPr lang="kk-KZ" sz="2000" dirty="0" smtClean="0">
              <a:solidFill>
                <a:srgbClr val="000000"/>
              </a:solidFill>
              <a:latin typeface="Times New Roman" pitchFamily="18" charset="0"/>
              <a:ea typeface="Times New Roman" pitchFamily="18" charset="0"/>
              <a:cs typeface="Times New Roman" pitchFamily="18" charset="0"/>
            </a:endParaRPr>
          </a:p>
          <a:p>
            <a:pPr algn="ctr"/>
            <a:endParaRPr lang="ru-RU" sz="2000" dirty="0" smtClean="0">
              <a:latin typeface="Times New Roman" pitchFamily="18" charset="0"/>
              <a:cs typeface="Times New Roman" pitchFamily="18" charset="0"/>
            </a:endParaRPr>
          </a:p>
          <a:p>
            <a:pPr algn="ctr"/>
            <a:endParaRPr lang="kk-KZ" sz="2000" dirty="0" smtClean="0">
              <a:solidFill>
                <a:srgbClr val="000000"/>
              </a:solidFill>
              <a:latin typeface="Times New Roman" pitchFamily="18" charset="0"/>
              <a:ea typeface="Times New Roman" pitchFamily="18" charset="0"/>
              <a:cs typeface="Times New Roman" pitchFamily="18" charset="0"/>
            </a:endParaRPr>
          </a:p>
          <a:p>
            <a:pPr algn="ctr"/>
            <a:endParaRPr lang="kk-KZ" sz="2000" b="1" cap="none" spc="0" dirty="0" smtClean="0">
              <a:ln w="1905"/>
              <a:effectLst>
                <a:innerShdw blurRad="69850" dist="43180" dir="5400000">
                  <a:srgbClr val="000000">
                    <a:alpha val="65000"/>
                  </a:srgbClr>
                </a:innerShdw>
              </a:effectLst>
              <a:latin typeface="Times New Roman" pitchFamily="18" charset="0"/>
              <a:cs typeface="Times New Roman" pitchFamily="18" charset="0"/>
            </a:endParaRPr>
          </a:p>
          <a:p>
            <a:pPr algn="ctr"/>
            <a:endParaRPr lang="kk-KZ" sz="2000" b="1" cap="none" spc="0" dirty="0" smtClean="0">
              <a:ln w="1905"/>
              <a:effectLst>
                <a:innerShdw blurRad="69850" dist="43180" dir="5400000">
                  <a:srgbClr val="000000">
                    <a:alpha val="65000"/>
                  </a:srgbClr>
                </a:innerShdw>
              </a:effectLst>
              <a:latin typeface="Times New Roman" pitchFamily="18" charset="0"/>
              <a:cs typeface="Times New Roman" pitchFamily="18" charset="0"/>
            </a:endParaRPr>
          </a:p>
          <a:p>
            <a:pPr algn="ctr"/>
            <a:endParaRPr lang="ru-RU" sz="2000" b="1" cap="none" spc="0" dirty="0">
              <a:ln w="1905"/>
              <a:effectLst>
                <a:innerShdw blurRad="69850" dist="43180" dir="5400000">
                  <a:srgbClr val="000000">
                    <a:alpha val="65000"/>
                  </a:srgbClr>
                </a:innerShdw>
              </a:effectLst>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Пользователь\Desktop\Үздік картотека - 2020\курастырк.png"/>
          <p:cNvPicPr>
            <a:picLocks noChangeAspect="1" noChangeArrowheads="1"/>
          </p:cNvPicPr>
          <p:nvPr/>
        </p:nvPicPr>
        <p:blipFill>
          <a:blip r:embed="rId2"/>
          <a:srcRect/>
          <a:stretch>
            <a:fillRect/>
          </a:stretch>
        </p:blipFill>
        <p:spPr bwMode="auto">
          <a:xfrm>
            <a:off x="-68166" y="0"/>
            <a:ext cx="6926166" cy="9144000"/>
          </a:xfrm>
          <a:prstGeom prst="rect">
            <a:avLst/>
          </a:prstGeom>
          <a:noFill/>
        </p:spPr>
      </p:pic>
      <p:sp>
        <p:nvSpPr>
          <p:cNvPr id="12289" name="Rectangle 1"/>
          <p:cNvSpPr>
            <a:spLocks noChangeArrowheads="1"/>
          </p:cNvSpPr>
          <p:nvPr/>
        </p:nvSpPr>
        <p:spPr bwMode="auto">
          <a:xfrm>
            <a:off x="642918" y="1208919"/>
            <a:ext cx="5572164" cy="747897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kk-KZ"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Дидактикалық ойынның  атауы: «Автотұрақ»</a:t>
            </a:r>
            <a:endParaRPr kumimoji="0" lang="ru-RU"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Білім беру саласы: Таным</a:t>
            </a:r>
            <a:endParaRPr kumimoji="0" lang="ru-RU"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Бөлімі: Құрастыру</a:t>
            </a:r>
            <a:endParaRPr kumimoji="0" lang="ru-RU"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Мақсаты: Геометриялық пішіндер туралы білімдерін бекіту,ойлау қабілетін дамыту,жағымды көңіл-күйлерін қамтамасыз ету</a:t>
            </a:r>
            <a:endParaRPr kumimoji="0" lang="ru-RU"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4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Ойнаушылар </a:t>
            </a:r>
            <a:r>
              <a:rPr kumimoji="0" lang="kk-KZ"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саны: 4-5 бала </a:t>
            </a:r>
            <a:endParaRPr kumimoji="0" lang="ru-RU"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Құрал-жабдықтары:Бала саны бойынша суреті бар рульдер, дәл сондай суреті бар гараждар.</a:t>
            </a:r>
            <a:endParaRPr kumimoji="0" lang="ru-RU"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Ойынның барысы:</a:t>
            </a:r>
            <a:endParaRPr kumimoji="0" lang="ru-RU"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Балалар жүргізуші болады. Қолдарына суреті бар рульдерді  таратып беру белгі бойынша балалар көліктеріен жүргізіп ойнайды  «Көліктеріңді  гараждарыңа апарып қойыңдар»- деген кезде, рульдегі суретіне ұқсас суреті бар гараждың  жанына барып тұра қалады.</a:t>
            </a:r>
            <a:endParaRPr kumimoji="0" lang="kk-KZ" sz="2400"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Пользователь\Desktop\Үздік картотека - 2020\курастырк.png"/>
          <p:cNvPicPr>
            <a:picLocks noChangeAspect="1" noChangeArrowheads="1"/>
          </p:cNvPicPr>
          <p:nvPr/>
        </p:nvPicPr>
        <p:blipFill>
          <a:blip r:embed="rId2"/>
          <a:srcRect/>
          <a:stretch>
            <a:fillRect/>
          </a:stretch>
        </p:blipFill>
        <p:spPr bwMode="auto">
          <a:xfrm>
            <a:off x="-68166" y="0"/>
            <a:ext cx="6926166" cy="9144000"/>
          </a:xfrm>
          <a:prstGeom prst="rect">
            <a:avLst/>
          </a:prstGeom>
          <a:noFill/>
        </p:spPr>
      </p:pic>
      <p:sp>
        <p:nvSpPr>
          <p:cNvPr id="11265" name="Rectangle 1"/>
          <p:cNvSpPr>
            <a:spLocks noChangeArrowheads="1"/>
          </p:cNvSpPr>
          <p:nvPr/>
        </p:nvSpPr>
        <p:spPr bwMode="auto">
          <a:xfrm>
            <a:off x="785794" y="785786"/>
            <a:ext cx="5214974" cy="655564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Дидактикалық ойынның  атауы: «Гүлдер әлемінде»</a:t>
            </a:r>
            <a:endParaRPr kumimoji="0" lang="ru-RU" sz="28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Білім беру саласы: Таным</a:t>
            </a:r>
            <a:endParaRPr kumimoji="0" lang="ru-RU" sz="28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Бөлімі: Құрастыру</a:t>
            </a:r>
            <a:endParaRPr kumimoji="0" lang="ru-RU" sz="28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Мақсаты: Есте сақтау қабілетін,қиялын дамыту </a:t>
            </a:r>
            <a:endParaRPr kumimoji="0" lang="ru-RU" sz="28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Ойнаушылар саны: 7-8 бала </a:t>
            </a:r>
            <a:endParaRPr kumimoji="0" lang="ru-RU" sz="28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Құрал-жабдықтары: геометриялық пішіндер,гүлдердің  суреттері</a:t>
            </a:r>
            <a:endParaRPr kumimoji="0" lang="ru-RU" sz="28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Ойынның барысы: Тәрбиеші балаларға үлгі суреттегі гүлдердің қиылған бөліктерін үлестіріп береді.Балалар үлгіге қарап, гүлдерді   құрастырады.</a:t>
            </a:r>
            <a:endParaRPr kumimoji="0" lang="kk-KZ" sz="2800"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Пользователь\Desktop\Үздік картотека - 2020\курастырк.png"/>
          <p:cNvPicPr>
            <a:picLocks noChangeAspect="1" noChangeArrowheads="1"/>
          </p:cNvPicPr>
          <p:nvPr/>
        </p:nvPicPr>
        <p:blipFill>
          <a:blip r:embed="rId2"/>
          <a:srcRect/>
          <a:stretch>
            <a:fillRect/>
          </a:stretch>
        </p:blipFill>
        <p:spPr bwMode="auto">
          <a:xfrm>
            <a:off x="-68166" y="0"/>
            <a:ext cx="6926166" cy="9144000"/>
          </a:xfrm>
          <a:prstGeom prst="rect">
            <a:avLst/>
          </a:prstGeom>
          <a:noFill/>
        </p:spPr>
      </p:pic>
      <p:sp>
        <p:nvSpPr>
          <p:cNvPr id="10241" name="Rectangle 1"/>
          <p:cNvSpPr>
            <a:spLocks noChangeArrowheads="1"/>
          </p:cNvSpPr>
          <p:nvPr/>
        </p:nvSpPr>
        <p:spPr bwMode="auto">
          <a:xfrm>
            <a:off x="642921" y="1604577"/>
            <a:ext cx="5429263" cy="563231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kk-KZ"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Дидактикалық ойынның  атауы: «Құстар мен аңдарды құрастыру»</a:t>
            </a:r>
            <a:endParaRPr kumimoji="0" lang="ru-RU"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Білім беру саласы: Таным</a:t>
            </a:r>
            <a:endParaRPr kumimoji="0" lang="ru-RU"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Бөлімі: Құрастыру</a:t>
            </a:r>
            <a:endParaRPr kumimoji="0" lang="ru-RU"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Мақсаты: Балалардың ойлау қабілетін, шығармашылығын дамыту.</a:t>
            </a:r>
            <a:endParaRPr kumimoji="0" lang="ru-RU"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Ойнаушылар саны: 10 -15 бала </a:t>
            </a:r>
            <a:endParaRPr kumimoji="0" lang="ru-RU"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Құрал-жабдықтары: Құстар мен аңдардың қиындылары</a:t>
            </a:r>
            <a:endParaRPr kumimoji="0" lang="ru-RU"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Ойынның барысы:</a:t>
            </a:r>
            <a:endParaRPr kumimoji="0" lang="ru-RU"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Тәрбиеші құстардың және аңдардың  суреттерін ,қиындыларын балалардың алдына үлестіреді.Балалар осы суреттерге қарап отарып құстарды, аңдарды ажыратып құрастырады.</a:t>
            </a:r>
            <a:endParaRPr kumimoji="0" lang="kk-KZ" sz="2400"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Пользователь\Desktop\Үздік картотека - 2020\курастырк.png"/>
          <p:cNvPicPr>
            <a:picLocks noChangeAspect="1" noChangeArrowheads="1"/>
          </p:cNvPicPr>
          <p:nvPr/>
        </p:nvPicPr>
        <p:blipFill>
          <a:blip r:embed="rId2"/>
          <a:srcRect/>
          <a:stretch>
            <a:fillRect/>
          </a:stretch>
        </p:blipFill>
        <p:spPr bwMode="auto">
          <a:xfrm>
            <a:off x="-68166" y="0"/>
            <a:ext cx="6926166" cy="9144000"/>
          </a:xfrm>
          <a:prstGeom prst="rect">
            <a:avLst/>
          </a:prstGeom>
          <a:noFill/>
        </p:spPr>
      </p:pic>
      <p:sp>
        <p:nvSpPr>
          <p:cNvPr id="9217" name="Rectangle 1"/>
          <p:cNvSpPr>
            <a:spLocks noChangeArrowheads="1"/>
          </p:cNvSpPr>
          <p:nvPr/>
        </p:nvSpPr>
        <p:spPr bwMode="auto">
          <a:xfrm>
            <a:off x="714356" y="1340806"/>
            <a:ext cx="5357826" cy="63709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kk-KZ"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Дидактикалық ойынның  атауы: «Пішіндерден шырша құрастыру»</a:t>
            </a:r>
            <a:endParaRPr kumimoji="0" lang="ru-RU"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Білім беру саласы: Таным</a:t>
            </a:r>
            <a:endParaRPr kumimoji="0" lang="ru-RU"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Бөлімі: Құрастыру</a:t>
            </a:r>
            <a:endParaRPr kumimoji="0" lang="ru-RU"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Мақсаты:Балаларды  пішіндерді ажыратып, атауға үйрету, ойлау қабілетін дамыту </a:t>
            </a:r>
            <a:endParaRPr kumimoji="0" lang="ru-RU"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Ойнаушылар саны: 10 -15 бала </a:t>
            </a:r>
            <a:endParaRPr kumimoji="0" lang="ru-RU"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Құрал-жабдықтары: Геометриялық пішіндер</a:t>
            </a:r>
            <a:endParaRPr kumimoji="0" lang="ru-RU"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Ойынның барысы: Үстел үстінде көлемі әр-түрлі пішіндер қойылған. Балалар сол пішіндердің арасынан үшбұрыштарды тауып, шырша құрастырады. Пішіндердің атын атайды. Геометриялық пішіндерді салыстырады.</a:t>
            </a:r>
            <a:endParaRPr kumimoji="0" lang="kk-KZ" sz="2400"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Пользователь\Desktop\Үздік картотека - 2020\курастырк.png"/>
          <p:cNvPicPr>
            <a:picLocks noChangeAspect="1" noChangeArrowheads="1"/>
          </p:cNvPicPr>
          <p:nvPr/>
        </p:nvPicPr>
        <p:blipFill>
          <a:blip r:embed="rId2"/>
          <a:srcRect/>
          <a:stretch>
            <a:fillRect/>
          </a:stretch>
        </p:blipFill>
        <p:spPr bwMode="auto">
          <a:xfrm>
            <a:off x="-68166" y="0"/>
            <a:ext cx="6926166" cy="9144000"/>
          </a:xfrm>
          <a:prstGeom prst="rect">
            <a:avLst/>
          </a:prstGeom>
          <a:noFill/>
        </p:spPr>
      </p:pic>
      <p:sp>
        <p:nvSpPr>
          <p:cNvPr id="8193" name="Rectangle 1"/>
          <p:cNvSpPr>
            <a:spLocks noChangeArrowheads="1"/>
          </p:cNvSpPr>
          <p:nvPr/>
        </p:nvSpPr>
        <p:spPr bwMode="auto">
          <a:xfrm>
            <a:off x="785794" y="1274861"/>
            <a:ext cx="5072098" cy="655564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Дидактикалық ойынның  атауы: «Су асты патшалығы»</a:t>
            </a:r>
            <a:endParaRPr kumimoji="0" lang="ru-RU" sz="28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Білім беру саласы: Таным</a:t>
            </a:r>
            <a:endParaRPr kumimoji="0" lang="ru-RU" sz="28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Бөлімі: Құрастыру</a:t>
            </a:r>
            <a:endParaRPr kumimoji="0" lang="ru-RU" sz="28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Мақсаты: Пішіндерден үлкен компазиция құрай білуге үйрету</a:t>
            </a:r>
            <a:endParaRPr kumimoji="0" lang="ru-RU" sz="28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Ойнаушылар саны: 5-6 бала </a:t>
            </a:r>
            <a:endParaRPr kumimoji="0" lang="ru-RU" sz="28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Құрал-жабдықтары: әр-түрлі пішіндер. Су асты патшалығының суреті .</a:t>
            </a:r>
            <a:endParaRPr kumimoji="0" lang="ru-RU" sz="28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Ойынның барысы: Балаларға  әр-түрлі пішіндерден балықтарды құрастырып  «су асты патшалығына» орналастыру керек.</a:t>
            </a:r>
            <a:endParaRPr kumimoji="0" lang="kk-KZ" sz="2800"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Пользователь\Desktop\Үздік картотека - 2020\дид ойын\фон.jpg"/>
          <p:cNvPicPr>
            <a:picLocks noChangeAspect="1" noChangeArrowheads="1"/>
          </p:cNvPicPr>
          <p:nvPr/>
        </p:nvPicPr>
        <p:blipFill>
          <a:blip r:embed="rId2"/>
          <a:srcRect/>
          <a:stretch>
            <a:fillRect/>
          </a:stretch>
        </p:blipFill>
        <p:spPr bwMode="auto">
          <a:xfrm>
            <a:off x="0" y="0"/>
            <a:ext cx="6858000" cy="9144000"/>
          </a:xfrm>
          <a:prstGeom prst="rect">
            <a:avLst/>
          </a:prstGeom>
          <a:noFill/>
        </p:spPr>
      </p:pic>
      <p:sp>
        <p:nvSpPr>
          <p:cNvPr id="4" name="Прямоугольник 3"/>
          <p:cNvSpPr/>
          <p:nvPr/>
        </p:nvSpPr>
        <p:spPr>
          <a:xfrm>
            <a:off x="642918" y="3319088"/>
            <a:ext cx="5297091" cy="2062103"/>
          </a:xfrm>
          <a:prstGeom prst="rect">
            <a:avLst/>
          </a:prstGeom>
          <a:noFill/>
        </p:spPr>
        <p:txBody>
          <a:bodyPr wrap="none" lIns="91440" tIns="45720" rIns="91440" bIns="45720">
            <a:spAutoFit/>
          </a:bodyPr>
          <a:lstStyle/>
          <a:p>
            <a:pPr algn="ctr"/>
            <a:r>
              <a:rPr lang="ru-RU" sz="3200" b="1" cap="none" spc="0" dirty="0" smtClean="0">
                <a:ln w="1905"/>
                <a:effectLst>
                  <a:innerShdw blurRad="69850" dist="43180" dir="5400000">
                    <a:srgbClr val="000000">
                      <a:alpha val="65000"/>
                    </a:srgbClr>
                  </a:innerShdw>
                </a:effectLst>
                <a:latin typeface="Times New Roman" pitchFamily="18" charset="0"/>
                <a:cs typeface="Times New Roman" pitchFamily="18" charset="0"/>
              </a:rPr>
              <a:t>«</a:t>
            </a:r>
            <a:r>
              <a:rPr lang="ru-RU" sz="3200" b="1" cap="none" spc="0" dirty="0" err="1" smtClean="0">
                <a:ln w="1905"/>
                <a:effectLst>
                  <a:innerShdw blurRad="69850" dist="43180" dir="5400000">
                    <a:srgbClr val="000000">
                      <a:alpha val="65000"/>
                    </a:srgbClr>
                  </a:innerShdw>
                </a:effectLst>
                <a:latin typeface="Times New Roman" pitchFamily="18" charset="0"/>
                <a:cs typeface="Times New Roman" pitchFamily="18" charset="0"/>
              </a:rPr>
              <a:t>Таным</a:t>
            </a:r>
            <a:r>
              <a:rPr lang="ru-RU" sz="3200" b="1" cap="none" spc="0" dirty="0" smtClean="0">
                <a:ln w="1905"/>
                <a:effectLst>
                  <a:innerShdw blurRad="69850" dist="43180" dir="5400000">
                    <a:srgbClr val="000000">
                      <a:alpha val="65000"/>
                    </a:srgbClr>
                  </a:innerShdw>
                </a:effectLst>
                <a:latin typeface="Times New Roman" pitchFamily="18" charset="0"/>
                <a:cs typeface="Times New Roman" pitchFamily="18" charset="0"/>
              </a:rPr>
              <a:t>» </a:t>
            </a:r>
            <a:r>
              <a:rPr lang="ru-RU" sz="3200" b="1" cap="none" spc="0" dirty="0" err="1" smtClean="0">
                <a:ln w="1905"/>
                <a:effectLst>
                  <a:innerShdw blurRad="69850" dist="43180" dir="5400000">
                    <a:srgbClr val="000000">
                      <a:alpha val="65000"/>
                    </a:srgbClr>
                  </a:innerShdw>
                </a:effectLst>
                <a:latin typeface="Times New Roman" pitchFamily="18" charset="0"/>
                <a:cs typeface="Times New Roman" pitchFamily="18" charset="0"/>
              </a:rPr>
              <a:t>білім</a:t>
            </a:r>
            <a:r>
              <a:rPr lang="ru-RU" sz="3200" b="1" cap="none" spc="0" dirty="0" smtClean="0">
                <a:ln w="1905"/>
                <a:effectLst>
                  <a:innerShdw blurRad="69850" dist="43180" dir="5400000">
                    <a:srgbClr val="000000">
                      <a:alpha val="65000"/>
                    </a:srgbClr>
                  </a:innerShdw>
                </a:effectLst>
                <a:latin typeface="Times New Roman" pitchFamily="18" charset="0"/>
                <a:cs typeface="Times New Roman" pitchFamily="18" charset="0"/>
              </a:rPr>
              <a:t> беру </a:t>
            </a:r>
            <a:r>
              <a:rPr lang="ru-RU" sz="3200" b="1" cap="none" spc="0" dirty="0" err="1" smtClean="0">
                <a:ln w="1905"/>
                <a:effectLst>
                  <a:innerShdw blurRad="69850" dist="43180" dir="5400000">
                    <a:srgbClr val="000000">
                      <a:alpha val="65000"/>
                    </a:srgbClr>
                  </a:innerShdw>
                </a:effectLst>
                <a:latin typeface="Times New Roman" pitchFamily="18" charset="0"/>
                <a:cs typeface="Times New Roman" pitchFamily="18" charset="0"/>
              </a:rPr>
              <a:t>саласы</a:t>
            </a:r>
            <a:endParaRPr lang="ru-RU" sz="3200" b="1" cap="none" spc="0" dirty="0" smtClean="0">
              <a:ln w="1905"/>
              <a:effectLst>
                <a:innerShdw blurRad="69850" dist="43180" dir="5400000">
                  <a:srgbClr val="000000">
                    <a:alpha val="65000"/>
                  </a:srgbClr>
                </a:innerShdw>
              </a:effectLst>
              <a:latin typeface="Times New Roman" pitchFamily="18" charset="0"/>
              <a:cs typeface="Times New Roman" pitchFamily="18" charset="0"/>
            </a:endParaRPr>
          </a:p>
          <a:p>
            <a:pPr algn="ctr"/>
            <a:r>
              <a:rPr lang="kk-KZ" sz="3200" b="1" dirty="0" smtClean="0">
                <a:ln w="1905"/>
                <a:effectLst>
                  <a:innerShdw blurRad="69850" dist="43180" dir="5400000">
                    <a:srgbClr val="000000">
                      <a:alpha val="65000"/>
                    </a:srgbClr>
                  </a:innerShdw>
                </a:effectLst>
                <a:latin typeface="Times New Roman" pitchFamily="18" charset="0"/>
                <a:cs typeface="Times New Roman" pitchFamily="18" charset="0"/>
              </a:rPr>
              <a:t>“Жаратылыстану” бөлімі </a:t>
            </a:r>
          </a:p>
          <a:p>
            <a:pPr algn="ctr"/>
            <a:r>
              <a:rPr lang="kk-KZ" sz="3200" b="1" dirty="0" smtClean="0">
                <a:ln w="1905"/>
                <a:effectLst>
                  <a:innerShdw blurRad="69850" dist="43180" dir="5400000">
                    <a:srgbClr val="000000">
                      <a:alpha val="65000"/>
                    </a:srgbClr>
                  </a:innerShdw>
                </a:effectLst>
                <a:latin typeface="Times New Roman" pitchFamily="18" charset="0"/>
                <a:cs typeface="Times New Roman" pitchFamily="18" charset="0"/>
              </a:rPr>
              <a:t>Дидактикалық ойындар</a:t>
            </a:r>
          </a:p>
          <a:p>
            <a:pPr algn="ctr"/>
            <a:r>
              <a:rPr lang="kk-KZ" sz="3200" b="1" dirty="0" smtClean="0">
                <a:ln w="1905"/>
                <a:effectLst>
                  <a:innerShdw blurRad="69850" dist="43180" dir="5400000">
                    <a:srgbClr val="000000">
                      <a:alpha val="65000"/>
                    </a:srgbClr>
                  </a:innerShdw>
                </a:effectLst>
                <a:latin typeface="Times New Roman" pitchFamily="18" charset="0"/>
                <a:cs typeface="Times New Roman" pitchFamily="18" charset="0"/>
              </a:rPr>
              <a:t>картотекасы</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Пользователь\Desktop\Үздік картотека - 2020\дид ойын\фон.jpg"/>
          <p:cNvPicPr>
            <a:picLocks noChangeAspect="1" noChangeArrowheads="1"/>
          </p:cNvPicPr>
          <p:nvPr/>
        </p:nvPicPr>
        <p:blipFill>
          <a:blip r:embed="rId2"/>
          <a:srcRect/>
          <a:stretch>
            <a:fillRect/>
          </a:stretch>
        </p:blipFill>
        <p:spPr bwMode="auto">
          <a:xfrm>
            <a:off x="0" y="0"/>
            <a:ext cx="6858000" cy="9144000"/>
          </a:xfrm>
          <a:prstGeom prst="rect">
            <a:avLst/>
          </a:prstGeom>
          <a:noFill/>
        </p:spPr>
      </p:pic>
      <p:sp>
        <p:nvSpPr>
          <p:cNvPr id="4" name="Прямоугольник 3"/>
          <p:cNvSpPr/>
          <p:nvPr/>
        </p:nvSpPr>
        <p:spPr>
          <a:xfrm>
            <a:off x="857232" y="1000100"/>
            <a:ext cx="5301090" cy="6124754"/>
          </a:xfrm>
          <a:prstGeom prst="rect">
            <a:avLst/>
          </a:prstGeom>
          <a:noFill/>
        </p:spPr>
        <p:txBody>
          <a:bodyPr wrap="square" lIns="91440" tIns="45720" rIns="91440" bIns="45720">
            <a:spAutoFit/>
          </a:bodyPr>
          <a:lstStyle/>
          <a:p>
            <a:pPr algn="ctr"/>
            <a:r>
              <a:rPr lang="kk-KZ" sz="2800" b="1" cap="none" spc="0" dirty="0" smtClean="0">
                <a:ln w="1905"/>
                <a:effectLst>
                  <a:innerShdw blurRad="69850" dist="43180" dir="5400000">
                    <a:srgbClr val="000000">
                      <a:alpha val="65000"/>
                    </a:srgbClr>
                  </a:innerShdw>
                </a:effectLst>
                <a:latin typeface="Times New Roman" pitchFamily="18" charset="0"/>
                <a:cs typeface="Times New Roman" pitchFamily="18" charset="0"/>
              </a:rPr>
              <a:t>Ойындар тізімі:</a:t>
            </a:r>
            <a:endParaRPr lang="kk-KZ" sz="2800" b="1" cap="none" spc="0" dirty="0" smtClean="0">
              <a:ln w="1905"/>
              <a:effectLst>
                <a:innerShdw blurRad="69850" dist="43180" dir="5400000">
                  <a:srgbClr val="000000">
                    <a:alpha val="65000"/>
                  </a:srgbClr>
                </a:innerShdw>
              </a:effectLst>
              <a:latin typeface="Times New Roman" pitchFamily="18" charset="0"/>
              <a:cs typeface="Times New Roman" pitchFamily="18" charset="0"/>
            </a:endParaRPr>
          </a:p>
          <a:p>
            <a:pPr lvl="0"/>
            <a:r>
              <a:rPr lang="kk-KZ" sz="2800" dirty="0" smtClean="0">
                <a:latin typeface="Times New Roman" pitchFamily="18" charset="0"/>
                <a:ea typeface="Times New Roman" pitchFamily="18" charset="0"/>
                <a:cs typeface="Times New Roman" pitchFamily="18" charset="0"/>
              </a:rPr>
              <a:t>1. «Не </a:t>
            </a:r>
            <a:r>
              <a:rPr lang="kk-KZ" sz="2800" dirty="0" smtClean="0">
                <a:latin typeface="Times New Roman" pitchFamily="18" charset="0"/>
                <a:ea typeface="Times New Roman" pitchFamily="18" charset="0"/>
                <a:cs typeface="Times New Roman" pitchFamily="18" charset="0"/>
              </a:rPr>
              <a:t>қайда өседі?»</a:t>
            </a:r>
          </a:p>
          <a:p>
            <a:pPr lvl="0"/>
            <a:r>
              <a:rPr lang="kk-KZ" sz="2800" dirty="0" smtClean="0">
                <a:latin typeface="Times New Roman" pitchFamily="18" charset="0"/>
                <a:ea typeface="Times New Roman" pitchFamily="18" charset="0"/>
                <a:cs typeface="Times New Roman" pitchFamily="18" charset="0"/>
              </a:rPr>
              <a:t>2. </a:t>
            </a:r>
            <a:r>
              <a:rPr lang="kk-KZ" sz="2800" dirty="0" smtClean="0">
                <a:latin typeface="Times New Roman" pitchFamily="18" charset="0"/>
                <a:ea typeface="Times New Roman" pitchFamily="18" charset="0"/>
                <a:cs typeface="Times New Roman" pitchFamily="18" charset="0"/>
              </a:rPr>
              <a:t>«Бұл </a:t>
            </a:r>
            <a:r>
              <a:rPr lang="kk-KZ" sz="2800" dirty="0" smtClean="0">
                <a:latin typeface="Times New Roman" pitchFamily="18" charset="0"/>
                <a:ea typeface="Times New Roman" pitchFamily="18" charset="0"/>
                <a:cs typeface="Times New Roman" pitchFamily="18" charset="0"/>
              </a:rPr>
              <a:t>қай кезде болады?»</a:t>
            </a:r>
          </a:p>
          <a:p>
            <a:pPr lvl="0"/>
            <a:r>
              <a:rPr lang="kk-KZ" sz="2800" dirty="0" smtClean="0">
                <a:latin typeface="Times New Roman" pitchFamily="18" charset="0"/>
                <a:ea typeface="Times New Roman" pitchFamily="18" charset="0"/>
                <a:cs typeface="Times New Roman" pitchFamily="18" charset="0"/>
              </a:rPr>
              <a:t>3. «Жолмен </a:t>
            </a:r>
            <a:r>
              <a:rPr lang="kk-KZ" sz="2800" dirty="0" smtClean="0">
                <a:latin typeface="Times New Roman" pitchFamily="18" charset="0"/>
                <a:ea typeface="Times New Roman" pitchFamily="18" charset="0"/>
                <a:cs typeface="Times New Roman" pitchFamily="18" charset="0"/>
              </a:rPr>
              <a:t>қандай көліктер өтті?»</a:t>
            </a:r>
          </a:p>
          <a:p>
            <a:pPr lvl="0"/>
            <a:r>
              <a:rPr lang="kk-KZ" sz="2800" dirty="0" smtClean="0">
                <a:latin typeface="Times New Roman" pitchFamily="18" charset="0"/>
                <a:ea typeface="Times New Roman" pitchFamily="18" charset="0"/>
                <a:cs typeface="Times New Roman" pitchFamily="18" charset="0"/>
              </a:rPr>
              <a:t>4. «Бағдаршам</a:t>
            </a:r>
            <a:r>
              <a:rPr lang="kk-KZ" sz="2800" dirty="0" smtClean="0">
                <a:latin typeface="Times New Roman" pitchFamily="18" charset="0"/>
                <a:ea typeface="Times New Roman" pitchFamily="18" charset="0"/>
                <a:cs typeface="Times New Roman" pitchFamily="18" charset="0"/>
              </a:rPr>
              <a:t>»</a:t>
            </a:r>
          </a:p>
          <a:p>
            <a:pPr lvl="0"/>
            <a:r>
              <a:rPr lang="kk-KZ" sz="2800" dirty="0" smtClean="0">
                <a:latin typeface="Times New Roman" pitchFamily="18" charset="0"/>
                <a:ea typeface="Times New Roman" pitchFamily="18" charset="0"/>
                <a:cs typeface="Times New Roman" pitchFamily="18" charset="0"/>
              </a:rPr>
              <a:t>5. «Не </a:t>
            </a:r>
            <a:r>
              <a:rPr lang="kk-KZ" sz="2800" dirty="0" smtClean="0">
                <a:latin typeface="Times New Roman" pitchFamily="18" charset="0"/>
                <a:ea typeface="Times New Roman" pitchFamily="18" charset="0"/>
                <a:cs typeface="Times New Roman" pitchFamily="18" charset="0"/>
              </a:rPr>
              <a:t>болмай қалды?»</a:t>
            </a:r>
          </a:p>
          <a:p>
            <a:pPr lvl="0"/>
            <a:r>
              <a:rPr lang="kk-KZ" sz="2800" dirty="0" smtClean="0">
                <a:latin typeface="Times New Roman" pitchFamily="18" charset="0"/>
                <a:ea typeface="Times New Roman" pitchFamily="18" charset="0"/>
                <a:cs typeface="Times New Roman" pitchFamily="18" charset="0"/>
              </a:rPr>
              <a:t>6. </a:t>
            </a:r>
            <a:r>
              <a:rPr lang="kk-KZ" sz="2800" dirty="0" smtClean="0">
                <a:latin typeface="Times New Roman" pitchFamily="18" charset="0"/>
                <a:ea typeface="Times New Roman" pitchFamily="18" charset="0"/>
                <a:cs typeface="Times New Roman" pitchFamily="18" charset="0"/>
              </a:rPr>
              <a:t>«Ұқсас </a:t>
            </a:r>
            <a:r>
              <a:rPr lang="kk-KZ" sz="2800" dirty="0" smtClean="0">
                <a:latin typeface="Times New Roman" pitchFamily="18" charset="0"/>
                <a:ea typeface="Times New Roman" pitchFamily="18" charset="0"/>
                <a:cs typeface="Times New Roman" pitchFamily="18" charset="0"/>
              </a:rPr>
              <a:t>ыдыс, киім, ойыншықтарды таңда».</a:t>
            </a:r>
          </a:p>
          <a:p>
            <a:pPr lvl="0"/>
            <a:r>
              <a:rPr lang="kk-KZ" sz="2800" dirty="0" smtClean="0">
                <a:latin typeface="Times New Roman" pitchFamily="18" charset="0"/>
                <a:ea typeface="Times New Roman" pitchFamily="18" charset="0"/>
                <a:cs typeface="Times New Roman" pitchFamily="18" charset="0"/>
              </a:rPr>
              <a:t>7. «Заттарды </a:t>
            </a:r>
            <a:r>
              <a:rPr lang="kk-KZ" sz="2800" dirty="0" smtClean="0">
                <a:latin typeface="Times New Roman" pitchFamily="18" charset="0"/>
                <a:ea typeface="Times New Roman" pitchFamily="18" charset="0"/>
                <a:cs typeface="Times New Roman" pitchFamily="18" charset="0"/>
              </a:rPr>
              <a:t>кім көп атайды»</a:t>
            </a:r>
          </a:p>
          <a:p>
            <a:pPr lvl="0"/>
            <a:r>
              <a:rPr lang="kk-KZ" sz="2800" dirty="0" smtClean="0">
                <a:latin typeface="Times New Roman" pitchFamily="18" charset="0"/>
                <a:ea typeface="Times New Roman" pitchFamily="18" charset="0"/>
                <a:cs typeface="Times New Roman" pitchFamily="18" charset="0"/>
              </a:rPr>
              <a:t>8. «Кім </a:t>
            </a:r>
            <a:r>
              <a:rPr lang="kk-KZ" sz="2800" dirty="0" smtClean="0">
                <a:latin typeface="Times New Roman" pitchFamily="18" charset="0"/>
                <a:ea typeface="Times New Roman" pitchFamily="18" charset="0"/>
                <a:cs typeface="Times New Roman" pitchFamily="18" charset="0"/>
              </a:rPr>
              <a:t>болам?»</a:t>
            </a:r>
          </a:p>
          <a:p>
            <a:pPr lvl="0"/>
            <a:r>
              <a:rPr lang="kk-KZ" sz="2800" dirty="0" smtClean="0">
                <a:solidFill>
                  <a:srgbClr val="000000"/>
                </a:solidFill>
                <a:latin typeface="Times New Roman" pitchFamily="18" charset="0"/>
                <a:ea typeface="Times New Roman" pitchFamily="18" charset="0"/>
                <a:cs typeface="Times New Roman" pitchFamily="18" charset="0"/>
              </a:rPr>
              <a:t>9. «</a:t>
            </a:r>
            <a:r>
              <a:rPr lang="kk-KZ" sz="2800" dirty="0" smtClean="0">
                <a:latin typeface="Times New Roman" pitchFamily="18" charset="0"/>
                <a:ea typeface="Times New Roman" pitchFamily="18" charset="0"/>
                <a:cs typeface="Times New Roman" pitchFamily="18" charset="0"/>
              </a:rPr>
              <a:t>Не </a:t>
            </a:r>
            <a:r>
              <a:rPr lang="kk-KZ" sz="2800" dirty="0" smtClean="0">
                <a:latin typeface="Times New Roman" pitchFamily="18" charset="0"/>
                <a:ea typeface="Times New Roman" pitchFamily="18" charset="0"/>
                <a:cs typeface="Times New Roman" pitchFamily="18" charset="0"/>
              </a:rPr>
              <a:t>жоқ?»</a:t>
            </a:r>
          </a:p>
          <a:p>
            <a:pPr lvl="0"/>
            <a:r>
              <a:rPr lang="kk-KZ" sz="2800" dirty="0" smtClean="0">
                <a:solidFill>
                  <a:srgbClr val="000000"/>
                </a:solidFill>
                <a:latin typeface="Times New Roman" pitchFamily="18" charset="0"/>
                <a:ea typeface="Times New Roman" pitchFamily="18" charset="0"/>
                <a:cs typeface="Times New Roman" pitchFamily="18" charset="0"/>
              </a:rPr>
              <a:t>10. «</a:t>
            </a:r>
            <a:r>
              <a:rPr lang="kk-KZ" sz="2800" dirty="0" smtClean="0">
                <a:latin typeface="Times New Roman" pitchFamily="18" charset="0"/>
                <a:ea typeface="Times New Roman" pitchFamily="18" charset="0"/>
                <a:cs typeface="Times New Roman" pitchFamily="18" charset="0"/>
              </a:rPr>
              <a:t>Төлдерін </a:t>
            </a:r>
            <a:r>
              <a:rPr lang="kk-KZ" sz="2800" dirty="0" smtClean="0">
                <a:latin typeface="Times New Roman" pitchFamily="18" charset="0"/>
                <a:ea typeface="Times New Roman" pitchFamily="18" charset="0"/>
                <a:cs typeface="Times New Roman" pitchFamily="18" charset="0"/>
              </a:rPr>
              <a:t>тауып бер</a:t>
            </a:r>
            <a:r>
              <a:rPr lang="kk-KZ" sz="2800" dirty="0" smtClean="0">
                <a:solidFill>
                  <a:srgbClr val="000000"/>
                </a:solidFill>
                <a:latin typeface="Times New Roman" pitchFamily="18" charset="0"/>
                <a:ea typeface="Times New Roman" pitchFamily="18" charset="0"/>
                <a:cs typeface="Times New Roman" pitchFamily="18" charset="0"/>
              </a:rPr>
              <a:t>»</a:t>
            </a:r>
          </a:p>
          <a:p>
            <a:pPr lvl="0"/>
            <a:r>
              <a:rPr lang="kk-KZ" sz="2800" dirty="0" smtClean="0">
                <a:solidFill>
                  <a:srgbClr val="000000"/>
                </a:solidFill>
                <a:latin typeface="Times New Roman" pitchFamily="18" charset="0"/>
                <a:ea typeface="Times New Roman" pitchFamily="18" charset="0"/>
                <a:cs typeface="Times New Roman" pitchFamily="18" charset="0"/>
              </a:rPr>
              <a:t> </a:t>
            </a:r>
            <a:endParaRPr lang="kk-KZ" sz="2800" dirty="0" smtClean="0">
              <a:ln w="1905"/>
              <a:effectLst>
                <a:innerShdw blurRad="69850" dist="43180" dir="5400000">
                  <a:srgbClr val="000000">
                    <a:alpha val="65000"/>
                  </a:srgbClr>
                </a:innerShdw>
              </a:effectLst>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Пользователь\Desktop\Үздік картотека - 2020\дид ойын\фон.jpg"/>
          <p:cNvPicPr>
            <a:picLocks noChangeAspect="1" noChangeArrowheads="1"/>
          </p:cNvPicPr>
          <p:nvPr/>
        </p:nvPicPr>
        <p:blipFill>
          <a:blip r:embed="rId2"/>
          <a:srcRect/>
          <a:stretch>
            <a:fillRect/>
          </a:stretch>
        </p:blipFill>
        <p:spPr bwMode="auto">
          <a:xfrm>
            <a:off x="0" y="0"/>
            <a:ext cx="6858000" cy="9144000"/>
          </a:xfrm>
          <a:prstGeom prst="rect">
            <a:avLst/>
          </a:prstGeom>
          <a:noFill/>
        </p:spPr>
      </p:pic>
      <p:sp>
        <p:nvSpPr>
          <p:cNvPr id="3" name="Rectangle 1"/>
          <p:cNvSpPr>
            <a:spLocks noChangeArrowheads="1"/>
          </p:cNvSpPr>
          <p:nvPr/>
        </p:nvSpPr>
        <p:spPr bwMode="auto">
          <a:xfrm>
            <a:off x="1071546" y="1011090"/>
            <a:ext cx="5214974" cy="717119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kk-KZ" sz="2000" b="1" i="0" u="none" strike="noStrike" cap="none" normalizeH="0" baseline="0" dirty="0" smtClean="0">
                <a:ln>
                  <a:noFill/>
                </a:ln>
                <a:effectLst/>
                <a:latin typeface="Times New Roman" pitchFamily="18" charset="0"/>
                <a:ea typeface="Times New Roman" pitchFamily="18" charset="0"/>
                <a:cs typeface="Times New Roman" pitchFamily="18" charset="0"/>
              </a:rPr>
              <a:t>Дидактикалық ойынның атауы</a:t>
            </a:r>
            <a:r>
              <a:rPr kumimoji="0" lang="kk-KZ" sz="2000" b="0" i="0" u="none" strike="noStrike" cap="none" normalizeH="0" baseline="0" dirty="0" smtClean="0">
                <a:ln>
                  <a:noFill/>
                </a:ln>
                <a:effectLst/>
                <a:latin typeface="Times New Roman" pitchFamily="18" charset="0"/>
                <a:ea typeface="Times New Roman" pitchFamily="18" charset="0"/>
                <a:cs typeface="Times New Roman" pitchFamily="18" charset="0"/>
              </a:rPr>
              <a:t>: </a:t>
            </a:r>
          </a:p>
          <a:p>
            <a:pPr marL="0" marR="0" lvl="0" indent="0" algn="l" defTabSz="914400" rtl="0" eaLnBrk="1" fontAlgn="base" latinLnBrk="0" hangingPunct="1">
              <a:lnSpc>
                <a:spcPct val="100000"/>
              </a:lnSpc>
              <a:spcBef>
                <a:spcPct val="0"/>
              </a:spcBef>
              <a:spcAft>
                <a:spcPct val="0"/>
              </a:spcAft>
              <a:buClrTx/>
              <a:buSzTx/>
              <a:buFontTx/>
              <a:buNone/>
              <a:tabLst/>
            </a:pPr>
            <a:r>
              <a:rPr kumimoji="0" lang="kk-KZ" sz="2000" b="0" i="0" u="none" strike="noStrike" cap="none" normalizeH="0" baseline="0" dirty="0" smtClean="0">
                <a:ln>
                  <a:noFill/>
                </a:ln>
                <a:effectLst/>
                <a:latin typeface="Times New Roman" pitchFamily="18" charset="0"/>
                <a:ea typeface="Times New Roman" pitchFamily="18" charset="0"/>
                <a:cs typeface="Times New Roman" pitchFamily="18" charset="0"/>
              </a:rPr>
              <a:t>«Не қайда өседі?»</a:t>
            </a:r>
            <a:endParaRPr kumimoji="0" lang="ru-RU" sz="2000" b="0" i="0" u="none" strike="noStrike" cap="none" normalizeH="0" baseline="0" dirty="0" smtClean="0">
              <a:ln>
                <a:noFill/>
              </a:ln>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000" b="1" i="0" u="none" strike="noStrike" cap="none" normalizeH="0" baseline="0" dirty="0" smtClean="0">
                <a:ln>
                  <a:noFill/>
                </a:ln>
                <a:effectLst/>
                <a:latin typeface="Times New Roman" pitchFamily="18" charset="0"/>
                <a:ea typeface="Times New Roman" pitchFamily="18" charset="0"/>
                <a:cs typeface="Times New Roman" pitchFamily="18" charset="0"/>
              </a:rPr>
              <a:t>Білім беру саласы: </a:t>
            </a:r>
            <a:r>
              <a:rPr kumimoji="0" lang="kk-KZ" sz="2000" b="0" i="0" u="none" strike="noStrike" cap="none" normalizeH="0" baseline="0" dirty="0" smtClean="0">
                <a:ln>
                  <a:noFill/>
                </a:ln>
                <a:effectLst/>
                <a:latin typeface="Times New Roman" pitchFamily="18" charset="0"/>
                <a:ea typeface="Times New Roman" pitchFamily="18" charset="0"/>
                <a:cs typeface="Times New Roman" pitchFamily="18" charset="0"/>
              </a:rPr>
              <a:t>Таным</a:t>
            </a:r>
            <a:endParaRPr kumimoji="0" lang="ru-RU" sz="2000" b="0" i="0" u="none" strike="noStrike" cap="none" normalizeH="0" baseline="0" dirty="0" smtClean="0">
              <a:ln>
                <a:noFill/>
              </a:ln>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000" b="1" i="0" u="none" strike="noStrike" cap="none" normalizeH="0" baseline="0" dirty="0" smtClean="0">
                <a:ln>
                  <a:noFill/>
                </a:ln>
                <a:effectLst/>
                <a:latin typeface="Times New Roman" pitchFamily="18" charset="0"/>
                <a:ea typeface="Times New Roman" pitchFamily="18" charset="0"/>
                <a:cs typeface="Times New Roman" pitchFamily="18" charset="0"/>
              </a:rPr>
              <a:t>Бөлімі: </a:t>
            </a:r>
            <a:r>
              <a:rPr kumimoji="0" lang="kk-KZ" sz="2000" b="0" i="0" u="none" strike="noStrike" cap="none" normalizeH="0" baseline="0" dirty="0" smtClean="0">
                <a:ln>
                  <a:noFill/>
                </a:ln>
                <a:effectLst/>
                <a:latin typeface="Times New Roman" pitchFamily="18" charset="0"/>
                <a:ea typeface="Times New Roman" pitchFamily="18" charset="0"/>
                <a:cs typeface="Times New Roman" pitchFamily="18" charset="0"/>
              </a:rPr>
              <a:t>Жаратылыстану</a:t>
            </a:r>
            <a:endParaRPr kumimoji="0" lang="ru-RU" sz="2000" b="0" i="0" u="none" strike="noStrike" cap="none" normalizeH="0" baseline="0" dirty="0" smtClean="0">
              <a:ln>
                <a:noFill/>
              </a:ln>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000" b="1" i="0" u="none" strike="noStrike" cap="none" normalizeH="0" baseline="0" dirty="0" smtClean="0">
                <a:ln>
                  <a:noFill/>
                </a:ln>
                <a:effectLst/>
                <a:latin typeface="Times New Roman" pitchFamily="18" charset="0"/>
                <a:ea typeface="Times New Roman" pitchFamily="18" charset="0"/>
                <a:cs typeface="Times New Roman" pitchFamily="18" charset="0"/>
              </a:rPr>
              <a:t>Мақсаты: </a:t>
            </a:r>
            <a:r>
              <a:rPr kumimoji="0" lang="kk-KZ" sz="2000" b="0" i="0" u="none" strike="noStrike" cap="none" normalizeH="0" baseline="0" dirty="0" smtClean="0">
                <a:ln>
                  <a:noFill/>
                </a:ln>
                <a:effectLst/>
                <a:latin typeface="Times New Roman" pitchFamily="18" charset="0"/>
                <a:ea typeface="Times New Roman" pitchFamily="18" charset="0"/>
                <a:cs typeface="Times New Roman" pitchFamily="18" charset="0"/>
              </a:rPr>
              <a:t>Балалардың өсімдіктер жөніндегі білімін бекіту, заттар арасындағы кеңістік байланыстарын анықтау дағдысын дамыту, өсу орнына қарай өсімдіктерді топтастыру. Балалардың өз бетінше ойлау қабілетін және белсенділіктерін дамыту.</a:t>
            </a:r>
            <a:endParaRPr kumimoji="0" lang="ru-RU" sz="2000" b="0" i="0" u="none" strike="noStrike" cap="none" normalizeH="0" baseline="0" dirty="0" smtClean="0">
              <a:ln>
                <a:noFill/>
              </a:ln>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000" b="1" i="0" u="none" strike="noStrike" cap="none" normalizeH="0" baseline="0" dirty="0" smtClean="0">
                <a:ln>
                  <a:noFill/>
                </a:ln>
                <a:effectLst/>
                <a:latin typeface="Times New Roman" pitchFamily="18" charset="0"/>
                <a:ea typeface="Times New Roman" pitchFamily="18" charset="0"/>
                <a:cs typeface="Times New Roman" pitchFamily="18" charset="0"/>
              </a:rPr>
              <a:t>Ойыншылар саны:</a:t>
            </a:r>
            <a:r>
              <a:rPr kumimoji="0" lang="kk-KZ" sz="2000" b="0" i="0" u="none" strike="noStrike" cap="none" normalizeH="0" baseline="0" dirty="0" smtClean="0">
                <a:ln>
                  <a:noFill/>
                </a:ln>
                <a:effectLst/>
                <a:latin typeface="Times New Roman" pitchFamily="18" charset="0"/>
                <a:ea typeface="Times New Roman" pitchFamily="18" charset="0"/>
                <a:cs typeface="Times New Roman" pitchFamily="18" charset="0"/>
              </a:rPr>
              <a:t> 8  бала</a:t>
            </a:r>
            <a:endParaRPr kumimoji="0" lang="ru-RU" sz="2000" b="0" i="0" u="none" strike="noStrike" cap="none" normalizeH="0" baseline="0" dirty="0" smtClean="0">
              <a:ln>
                <a:noFill/>
              </a:ln>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000" b="1" i="0" u="none" strike="noStrike" cap="none" normalizeH="0" baseline="0" dirty="0" smtClean="0">
                <a:ln>
                  <a:noFill/>
                </a:ln>
                <a:effectLst/>
                <a:latin typeface="Times New Roman" pitchFamily="18" charset="0"/>
                <a:ea typeface="Times New Roman" pitchFamily="18" charset="0"/>
                <a:cs typeface="Times New Roman" pitchFamily="18" charset="0"/>
              </a:rPr>
              <a:t>Құрал-жабдықтары:  </a:t>
            </a:r>
            <a:r>
              <a:rPr kumimoji="0" lang="kk-KZ" sz="2000" b="0" i="0" u="none" strike="noStrike" cap="none" normalizeH="0" baseline="0" dirty="0" smtClean="0">
                <a:ln>
                  <a:noFill/>
                </a:ln>
                <a:effectLst/>
                <a:latin typeface="Times New Roman" pitchFamily="18" charset="0"/>
                <a:ea typeface="Times New Roman" pitchFamily="18" charset="0"/>
                <a:cs typeface="Times New Roman" pitchFamily="18" charset="0"/>
              </a:rPr>
              <a:t>жемістер мен көкөністердің суреттері</a:t>
            </a:r>
            <a:endParaRPr kumimoji="0" lang="ru-RU" sz="2000" b="0" i="0" u="none" strike="noStrike" cap="none" normalizeH="0" baseline="0" dirty="0" smtClean="0">
              <a:ln>
                <a:noFill/>
              </a:ln>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000" b="1" i="0" u="none" strike="noStrike" cap="none" normalizeH="0" baseline="0" dirty="0" smtClean="0">
                <a:ln>
                  <a:noFill/>
                </a:ln>
                <a:effectLst/>
                <a:latin typeface="Times New Roman" pitchFamily="18" charset="0"/>
                <a:ea typeface="Times New Roman" pitchFamily="18" charset="0"/>
                <a:cs typeface="Times New Roman" pitchFamily="18" charset="0"/>
              </a:rPr>
              <a:t>Ойынның барысы:</a:t>
            </a:r>
            <a:r>
              <a:rPr kumimoji="0" lang="kk-KZ" sz="2000" b="0" i="0" u="none" strike="noStrike" cap="none" normalizeH="0" baseline="0" dirty="0" smtClean="0">
                <a:ln>
                  <a:noFill/>
                </a:ln>
                <a:effectLst/>
                <a:latin typeface="Times New Roman" pitchFamily="18" charset="0"/>
                <a:ea typeface="Times New Roman" pitchFamily="18" charset="0"/>
                <a:cs typeface="Times New Roman" pitchFamily="18" charset="0"/>
              </a:rPr>
              <a:t> Ойыншылар екі топқа бөлінеді. Бір топқа бақтың суреттері салынған, екінші топқа бақшаның суреті салынған үлкен сурет болады. Суреттер арасында бос торкөздер бар. Қобдишада  жемістер мен көкөністердің суреттері  жатады. Жүргізушінің белгісі бойынша балалар қобдишадағы  жемістер мен көкөністердің  жарыса отырып, торкөздерге орналастырады. Олардың атауын айтады.</a:t>
            </a:r>
            <a:endParaRPr kumimoji="0" lang="kk-KZ" sz="2000" b="0" i="0" u="none" strike="noStrike" cap="none" normalizeH="0" baseline="0" dirty="0" smtClean="0">
              <a:ln>
                <a:noFill/>
              </a:ln>
              <a:effectLst/>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Пользователь\Desktop\Үздік картотека - 2020\дид ойын\фон.jpg"/>
          <p:cNvPicPr>
            <a:picLocks noChangeAspect="1" noChangeArrowheads="1"/>
          </p:cNvPicPr>
          <p:nvPr/>
        </p:nvPicPr>
        <p:blipFill>
          <a:blip r:embed="rId2"/>
          <a:srcRect/>
          <a:stretch>
            <a:fillRect/>
          </a:stretch>
        </p:blipFill>
        <p:spPr bwMode="auto">
          <a:xfrm>
            <a:off x="0" y="0"/>
            <a:ext cx="6858000" cy="9144000"/>
          </a:xfrm>
          <a:prstGeom prst="rect">
            <a:avLst/>
          </a:prstGeom>
          <a:noFill/>
        </p:spPr>
      </p:pic>
      <p:sp>
        <p:nvSpPr>
          <p:cNvPr id="44033" name="Rectangle 1"/>
          <p:cNvSpPr>
            <a:spLocks noChangeArrowheads="1"/>
          </p:cNvSpPr>
          <p:nvPr/>
        </p:nvSpPr>
        <p:spPr bwMode="auto">
          <a:xfrm>
            <a:off x="1000108" y="879205"/>
            <a:ext cx="5000660" cy="784830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457200" algn="l"/>
              </a:tabLst>
            </a:pPr>
            <a:r>
              <a:rPr kumimoji="0" lang="kk-KZ"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Дидактикалық ойынның атауы</a:t>
            </a:r>
            <a:r>
              <a:rPr kumimoji="0" lang="kk-KZ"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«Бұл қай кезде болады?»</a:t>
            </a:r>
            <a:endParaRPr kumimoji="0" lang="ru-RU"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r>
              <a:rPr kumimoji="0" lang="kk-KZ"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Білім беру саласы: </a:t>
            </a:r>
            <a:r>
              <a:rPr kumimoji="0" lang="kk-KZ"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Таным </a:t>
            </a:r>
            <a:endParaRPr kumimoji="0" lang="ru-RU"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r>
              <a:rPr kumimoji="0" lang="kk-KZ"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Бөлімі:</a:t>
            </a:r>
            <a:r>
              <a:rPr kumimoji="0" lang="kk-KZ"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Жаратылыстану</a:t>
            </a:r>
            <a:endParaRPr kumimoji="0" lang="ru-RU"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r>
              <a:rPr kumimoji="0" lang="kk-KZ"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Мақсаты:</a:t>
            </a:r>
            <a:r>
              <a:rPr kumimoji="0" lang="kk-KZ"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Балалардың жыл мезгілдеріне байланысты білімдерін анықтау және ары қарай дамыту.</a:t>
            </a:r>
            <a:endParaRPr kumimoji="0" lang="ru-RU"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r>
              <a:rPr kumimoji="0" lang="kk-KZ"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Ойыншылар саны: </a:t>
            </a:r>
            <a:r>
              <a:rPr kumimoji="0" lang="kk-KZ"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8 бала</a:t>
            </a:r>
            <a:endParaRPr kumimoji="0" lang="ru-RU"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r>
              <a:rPr kumimoji="0" lang="kk-KZ"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Құрал-жабдықтары:  </a:t>
            </a:r>
            <a:r>
              <a:rPr kumimoji="0" lang="kk-KZ"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Жылдың төрт мезгілінің суреті, сақина</a:t>
            </a:r>
            <a:endParaRPr kumimoji="0" lang="ru-RU"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r>
              <a:rPr kumimoji="0" lang="kk-KZ"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Ойынның барысы:</a:t>
            </a:r>
            <a:r>
              <a:rPr kumimoji="0" lang="kk-KZ"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Жүргізушінің сұрағына балалар ойланып, дұрыс жауап береді.</a:t>
            </a:r>
            <a:endParaRPr kumimoji="0" lang="ru-RU"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kk-KZ"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Балалар, қай кезде қызыл, сары жапырақтар көп болады? (балалардың жауабы)</a:t>
            </a:r>
            <a:endParaRPr kumimoji="0" lang="ru-RU"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kk-KZ"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Қай кезде жеміс-жидектер жиналады? (балалардың жауабы)</a:t>
            </a:r>
            <a:endParaRPr kumimoji="0" lang="ru-RU"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r>
              <a:rPr kumimoji="0" lang="kk-KZ"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Балалардың жауаптарынан табиғат құбылыстары мен, ал сендер соған байланысты бұл кезде не болатынын, адамдар немен айналысатынын айтасыңдар. Мысалы: Көктем деймін де сақинаны Әйгерімге беремін. Әйгерім тез ойланып, көктемде не болатынын айтады. Әйгерімнің жауабы: Көктемде қар ериді. Әйгерім сақинаны қасындағы отырған балаға береді. Ойын шартын бала толық меңгергенде ғана ойын басталады. Қиналған балаға тәрбиеші бағыттаушы сұрақтармен көмектесіп отырады.</a:t>
            </a:r>
            <a:endParaRPr kumimoji="0" lang="kk-KZ"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Пользователь\Desktop\Үздік картотека - 2020\дид ойын\фон.jpg"/>
          <p:cNvPicPr>
            <a:picLocks noChangeAspect="1" noChangeArrowheads="1"/>
          </p:cNvPicPr>
          <p:nvPr/>
        </p:nvPicPr>
        <p:blipFill>
          <a:blip r:embed="rId2"/>
          <a:srcRect/>
          <a:stretch>
            <a:fillRect/>
          </a:stretch>
        </p:blipFill>
        <p:spPr bwMode="auto">
          <a:xfrm>
            <a:off x="0" y="0"/>
            <a:ext cx="6858000" cy="9144000"/>
          </a:xfrm>
          <a:prstGeom prst="rect">
            <a:avLst/>
          </a:prstGeom>
          <a:noFill/>
        </p:spPr>
      </p:pic>
      <p:sp>
        <p:nvSpPr>
          <p:cNvPr id="41985" name="Rectangle 1"/>
          <p:cNvSpPr>
            <a:spLocks noChangeArrowheads="1"/>
          </p:cNvSpPr>
          <p:nvPr/>
        </p:nvSpPr>
        <p:spPr bwMode="auto">
          <a:xfrm>
            <a:off x="642918" y="879205"/>
            <a:ext cx="5715040" cy="723274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kk-KZ" sz="16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Дидактикалық ойынның атауы</a:t>
            </a:r>
            <a:r>
              <a:rPr kumimoji="0" lang="kk-KZ"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«Жолмен қандай көліктер өтті?»</a:t>
            </a:r>
            <a:endParaRPr kumimoji="0" lang="ru-RU" sz="16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16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Білім беру саласы: </a:t>
            </a:r>
            <a:r>
              <a:rPr kumimoji="0" lang="kk-KZ"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Таным</a:t>
            </a:r>
            <a:endParaRPr kumimoji="0" lang="ru-RU" sz="16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16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Бөлімі: </a:t>
            </a:r>
            <a:r>
              <a:rPr kumimoji="0" lang="kk-KZ"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Жаратылыстану</a:t>
            </a:r>
            <a:endParaRPr kumimoji="0" lang="ru-RU" sz="16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16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Мақсаты:</a:t>
            </a:r>
            <a:r>
              <a:rPr kumimoji="0" lang="kk-KZ"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Балаларға қоршаған орта мен көліктерді ажырата білуді және сөйлеу арқылы әңгіме айтуды үйрету.</a:t>
            </a:r>
            <a:endParaRPr kumimoji="0" lang="ru-RU" sz="16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16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Ойыншылар саны: </a:t>
            </a:r>
            <a:r>
              <a:rPr kumimoji="0" lang="kk-KZ"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7-8 бала</a:t>
            </a:r>
            <a:endParaRPr kumimoji="0" lang="ru-RU" sz="16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16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Құрал-жабдықтары:  </a:t>
            </a:r>
            <a:r>
              <a:rPr kumimoji="0" lang="kk-KZ"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Жүк машиналар, автобустар, жеңіл машина, түрлі-түсті жолақтар қағазы.</a:t>
            </a:r>
            <a:endParaRPr kumimoji="0" lang="ru-RU" sz="16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16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Ойынның барысы:</a:t>
            </a:r>
            <a:endParaRPr kumimoji="0" lang="ru-RU" sz="16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Тәрбиеші балаларға жолдан қандай көліктер өткендерін көріп олар туралы айтып беруді ұсынады. Жол белгісін білдіретін жолақ қағаздың үстімен жүк көлігі жүріп барады. «Жолмен жүк көлігі жүріп барады. Жүк көліктің кузовы жасыл, кабинасы сары, доңғалақтары қара». Балалар қандай жүк көлігі жүріп бара жатқанын өз ойлары мен жеткізеді. (Жолмен тағы бір жүк көлігі жүріп өтті. Оның кузовы көк, кабинасы ақ және доңғалағы сары).</a:t>
            </a:r>
            <a:endParaRPr kumimoji="0" lang="ru-RU" sz="16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Тәрбиеші балаларға ойынды ары қарай өздері жалғастыруды ұсынады. Балалар кез келген көліктерді таңдап олармен ойнайды. Балалар әр өткен көлік туралы әңгімелейді.</a:t>
            </a:r>
            <a:endParaRPr kumimoji="0" lang="ru-RU" sz="16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Мысалы: «Жолмен белдемесінде қызыл және ақ жолақшасы бар автобус өтті. Оның төбесі сары, доңғалақтары қара». Немесе: «Жеңіл машина өтті, оның кабинасы қызыл, доңғалағы қара».</a:t>
            </a:r>
            <a:endParaRPr kumimoji="0" lang="ru-RU" sz="16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Бұл ойынды күрделендіруге болады: Балаларға бір мезгілде көлемі мен түсі әр-түрлі екі ойыншық көрсетіледі. Бұл арада ойыншықтарды салыстыру арқылы әңгімелері ұзартылады.</a:t>
            </a:r>
            <a:endParaRPr kumimoji="0" lang="kk-KZ" sz="1600"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Пользователь\Desktop\Үздік картотека - 2020\дид ойын\танмммммммм мат.jpg"/>
          <p:cNvPicPr>
            <a:picLocks noChangeAspect="1" noChangeArrowheads="1"/>
          </p:cNvPicPr>
          <p:nvPr/>
        </p:nvPicPr>
        <p:blipFill>
          <a:blip r:embed="rId2"/>
          <a:srcRect/>
          <a:stretch>
            <a:fillRect/>
          </a:stretch>
        </p:blipFill>
        <p:spPr bwMode="auto">
          <a:xfrm rot="5400000">
            <a:off x="-1143002" y="1142999"/>
            <a:ext cx="9144001" cy="6858000"/>
          </a:xfrm>
          <a:prstGeom prst="rect">
            <a:avLst/>
          </a:prstGeom>
          <a:noFill/>
        </p:spPr>
      </p:pic>
      <p:sp>
        <p:nvSpPr>
          <p:cNvPr id="36865" name="Rectangle 1"/>
          <p:cNvSpPr>
            <a:spLocks noChangeArrowheads="1"/>
          </p:cNvSpPr>
          <p:nvPr/>
        </p:nvSpPr>
        <p:spPr bwMode="auto">
          <a:xfrm>
            <a:off x="1428736" y="1428725"/>
            <a:ext cx="4429132" cy="686341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kk-KZ" sz="20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Дидактикалық ойынның атауы:</a:t>
            </a:r>
            <a:r>
              <a:rPr kumimoji="0" lang="kk-KZ"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«Дәл осындай пішінді тап»</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0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Білім беру саласы:</a:t>
            </a:r>
            <a:r>
              <a:rPr kumimoji="0" lang="kk-KZ"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Таным</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0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Бөлімі:</a:t>
            </a:r>
            <a:r>
              <a:rPr kumimoji="0" lang="kk-KZ"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Математика негіздері</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0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Мақсаты:</a:t>
            </a:r>
            <a:r>
              <a:rPr kumimoji="0" lang="kk-KZ"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Геометриялық пішіндер жайлы білімдерін бекіту, пішіндерді атауға, ажыратуға, салыстыруға жаттықтыру</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0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Ойнаушылар саны: </a:t>
            </a:r>
            <a:r>
              <a:rPr kumimoji="0" lang="kk-KZ"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4-5 бала </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0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Құрал – жабдықтары: </a:t>
            </a:r>
            <a:r>
              <a:rPr kumimoji="0" lang="kk-KZ"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Бала саны бойынша құлыптың суреттері, геометриялық пішіндер</a:t>
            </a:r>
            <a:endParaRPr kumimoji="0" lang="ru-RU" sz="20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0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Ойынның барысы: </a:t>
            </a:r>
            <a:endParaRPr kumimoji="0" lang="ru-RU" sz="20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Алдарындағы сиқырлы құлыпты ашуды ұсыну. Құлыптың кілттері де сиқырлы, геометриялық пішіндерден құралған екенін айту. Әр бала құлыпқа сай келетін кілтті алып, құлыпты ашады. </a:t>
            </a:r>
            <a:br>
              <a:rPr kumimoji="0" lang="kk-KZ"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br>
            <a:r>
              <a:rPr kumimoji="0" lang="kk-KZ"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r>
            <a:br>
              <a:rPr kumimoji="0" lang="kk-KZ"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br>
            <a:endParaRPr kumimoji="0" lang="ru-RU" sz="20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Пользователь\Desktop\Үздік картотека - 2020\дид ойын\фон.jpg"/>
          <p:cNvPicPr>
            <a:picLocks noChangeAspect="1" noChangeArrowheads="1"/>
          </p:cNvPicPr>
          <p:nvPr/>
        </p:nvPicPr>
        <p:blipFill>
          <a:blip r:embed="rId2"/>
          <a:srcRect/>
          <a:stretch>
            <a:fillRect/>
          </a:stretch>
        </p:blipFill>
        <p:spPr bwMode="auto">
          <a:xfrm>
            <a:off x="0" y="0"/>
            <a:ext cx="6858000" cy="9144000"/>
          </a:xfrm>
          <a:prstGeom prst="rect">
            <a:avLst/>
          </a:prstGeom>
          <a:noFill/>
        </p:spPr>
      </p:pic>
      <p:sp>
        <p:nvSpPr>
          <p:cNvPr id="40961" name="Rectangle 1"/>
          <p:cNvSpPr>
            <a:spLocks noChangeArrowheads="1"/>
          </p:cNvSpPr>
          <p:nvPr/>
        </p:nvSpPr>
        <p:spPr bwMode="auto">
          <a:xfrm>
            <a:off x="785794" y="642910"/>
            <a:ext cx="5214950" cy="747897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kk-KZ" sz="20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Дидактикалық ойынның атауы</a:t>
            </a:r>
            <a:r>
              <a:rPr kumimoji="0" lang="kk-KZ"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«Бағдаршам» </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0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Білім беру саласы: </a:t>
            </a:r>
            <a:r>
              <a:rPr kumimoji="0" lang="kk-KZ"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Таным</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0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Бөлімі: </a:t>
            </a:r>
            <a:r>
              <a:rPr kumimoji="0" lang="kk-KZ"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Жаратылыстану</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0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Мақсаты:</a:t>
            </a:r>
            <a:r>
              <a:rPr kumimoji="0" lang="kk-KZ"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Түстер туралы, жол қауіпсіздігі туралы мағлұматтар беру.</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0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Ойыншылар саны: </a:t>
            </a:r>
            <a:r>
              <a:rPr kumimoji="0" lang="kk-KZ"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8 бала</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0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Құрал-жабдықтары:  </a:t>
            </a:r>
            <a:r>
              <a:rPr kumimoji="0" lang="kk-KZ"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Әр түсті (жасыл, сары, қызыл) дөңгелектер.</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0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Ойынның барысы: </a:t>
            </a:r>
            <a:r>
              <a:rPr kumimoji="0" lang="kk-KZ"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Тәрбиеші бағдаршам туралы әңгіме өткізіп, әр түстің атқаратын қызметін, орнын анықтайды. Дөңгелектер таратылып беріледі. Балаларға «Тоқта» дегенде балалар сәйкес қызыл дөңгелектерді, «Дайындал» дегенде сары дөңгелекті, «Жүр!» дегенде жасыл дөңгелекті көрсетеді. Әрі қарай ойынды жалғастыра беруге болады. «Жасыл» түсті көрсеткенде балалар орындарынан тұрып жүрген қимыл көрсетеді, «Сары» көрсеткенде баяу қозғалыс қимылын жасайды. «Қызыл» түсті көрсеткенде орындарына отыра қалады. Осы қимылды бірнеше рет қайталап, ойынды жалғастыруға болады.</a:t>
            </a:r>
            <a:endParaRPr kumimoji="0" lang="kk-KZ" sz="2000"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Пользователь\Desktop\Үздік картотека - 2020\дид ойын\фон.jpg"/>
          <p:cNvPicPr>
            <a:picLocks noChangeAspect="1" noChangeArrowheads="1"/>
          </p:cNvPicPr>
          <p:nvPr/>
        </p:nvPicPr>
        <p:blipFill>
          <a:blip r:embed="rId2"/>
          <a:srcRect/>
          <a:stretch>
            <a:fillRect/>
          </a:stretch>
        </p:blipFill>
        <p:spPr bwMode="auto">
          <a:xfrm>
            <a:off x="0" y="0"/>
            <a:ext cx="6858000" cy="9144000"/>
          </a:xfrm>
          <a:prstGeom prst="rect">
            <a:avLst/>
          </a:prstGeom>
          <a:noFill/>
        </p:spPr>
      </p:pic>
      <p:sp>
        <p:nvSpPr>
          <p:cNvPr id="36865" name="Rectangle 1"/>
          <p:cNvSpPr>
            <a:spLocks noChangeArrowheads="1"/>
          </p:cNvSpPr>
          <p:nvPr/>
        </p:nvSpPr>
        <p:spPr bwMode="auto">
          <a:xfrm>
            <a:off x="785794" y="1077033"/>
            <a:ext cx="5143536" cy="655564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kk-KZ" sz="20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Дидактикалық ойынның атауы</a:t>
            </a:r>
            <a:r>
              <a:rPr kumimoji="0" lang="kk-KZ"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«Кім болам?»</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0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Білім беру саласы:</a:t>
            </a:r>
            <a:r>
              <a:rPr kumimoji="0" lang="kk-KZ"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Таным</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0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Бөлімі: </a:t>
            </a:r>
            <a:r>
              <a:rPr kumimoji="0" lang="kk-KZ"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Жаратылыстану</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0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Мақсаты:</a:t>
            </a:r>
            <a:r>
              <a:rPr kumimoji="0" lang="kk-KZ"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Ауыл шаруашылық еңбегінің түрлері туралы білімдерін бекіту және тереңдету.Ойын барысында мамандық иелерінің  ролін ойнауға ынталандыру. </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0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Ойыншылар саны: </a:t>
            </a:r>
            <a:r>
              <a:rPr kumimoji="0" lang="kk-KZ"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8 бала</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0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Құрал-жабдықтары:  </a:t>
            </a:r>
            <a:r>
              <a:rPr kumimoji="0" lang="kk-KZ"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Мамандық суреттері</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0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Ойынның барысы: </a:t>
            </a:r>
            <a:r>
              <a:rPr kumimoji="0" lang="kk-KZ"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Санамақтар айту арқылы жүргізуші сайлайды.Үстелде қатты қағаздан жасалған дөңгелек, оның шетінде мамандық иелерін бейнелейтін суреттер орналасқан, ортасында айналып тұратын сағат тілі.Бастаушы сағат тілін бұрап бір суреттің тұсына тоқтайды. Жүргізуші бір баланы шақырып,суретте не туралы бейнеленгенін сұрайды. Егер бала дұрыс жауап берсе,жүргізуші болады да,ойынды әрі қарай жалғастырады.</a:t>
            </a:r>
            <a:endParaRPr kumimoji="0" lang="kk-KZ" sz="2000"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Пользователь\Desktop\Үздік картотека - 2020\дид ойын\фон.jpg"/>
          <p:cNvPicPr>
            <a:picLocks noChangeAspect="1" noChangeArrowheads="1"/>
          </p:cNvPicPr>
          <p:nvPr/>
        </p:nvPicPr>
        <p:blipFill>
          <a:blip r:embed="rId2"/>
          <a:srcRect/>
          <a:stretch>
            <a:fillRect/>
          </a:stretch>
        </p:blipFill>
        <p:spPr bwMode="auto">
          <a:xfrm>
            <a:off x="0" y="0"/>
            <a:ext cx="6858000" cy="9144000"/>
          </a:xfrm>
          <a:prstGeom prst="rect">
            <a:avLst/>
          </a:prstGeom>
          <a:noFill/>
        </p:spPr>
      </p:pic>
      <p:sp>
        <p:nvSpPr>
          <p:cNvPr id="35841" name="Rectangle 1"/>
          <p:cNvSpPr>
            <a:spLocks noChangeArrowheads="1"/>
          </p:cNvSpPr>
          <p:nvPr/>
        </p:nvSpPr>
        <p:spPr bwMode="auto">
          <a:xfrm>
            <a:off x="785794" y="1274862"/>
            <a:ext cx="5286412" cy="63709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tab pos="539750" algn="l"/>
              </a:tabLst>
            </a:pPr>
            <a:r>
              <a:rPr kumimoji="0" lang="kk-KZ" sz="24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Дидактикалық ойынның атауы:</a:t>
            </a:r>
            <a:r>
              <a:rPr kumimoji="0" lang="kk-KZ"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kk-KZ"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Не жоқ?»</a:t>
            </a:r>
            <a:endParaRPr kumimoji="0" lang="ru-RU"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tab pos="539750" algn="l"/>
              </a:tabLst>
            </a:pPr>
            <a:r>
              <a:rPr kumimoji="0" lang="kk-KZ" sz="24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Білім беру саласы:</a:t>
            </a:r>
            <a:r>
              <a:rPr kumimoji="0" lang="kk-KZ"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Таным</a:t>
            </a:r>
            <a:endParaRPr kumimoji="0" lang="ru-RU"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tab pos="539750" algn="l"/>
              </a:tabLst>
            </a:pPr>
            <a:r>
              <a:rPr kumimoji="0" lang="kk-KZ" sz="24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Бөлімі:</a:t>
            </a:r>
            <a:r>
              <a:rPr kumimoji="0" lang="kk-KZ"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kk-KZ"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Жаратылыстану</a:t>
            </a:r>
            <a:endParaRPr kumimoji="0" lang="ru-RU"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tab pos="539750" algn="l"/>
              </a:tabLst>
            </a:pPr>
            <a:r>
              <a:rPr kumimoji="0" lang="kk-KZ" sz="24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Мақсаты</a:t>
            </a:r>
            <a:r>
              <a:rPr kumimoji="0" lang="kk-KZ" sz="2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kk-KZ"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Балаларға киіз үйдің  бөлшектерін атап, естерінде сақтауға үйрету.  </a:t>
            </a:r>
            <a:endParaRPr kumimoji="0" lang="ru-RU"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tab pos="539750" algn="l"/>
              </a:tabLst>
            </a:pPr>
            <a:r>
              <a:rPr kumimoji="0" lang="kk-KZ" sz="24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Ойыншылар саны:</a:t>
            </a:r>
            <a:r>
              <a:rPr kumimoji="0" lang="kk-KZ"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8 бала</a:t>
            </a:r>
            <a:endParaRPr kumimoji="0" lang="ru-RU"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defTabSz="914400" rtl="0" eaLnBrk="0" fontAlgn="base" latinLnBrk="0" hangingPunct="0">
              <a:lnSpc>
                <a:spcPct val="100000"/>
              </a:lnSpc>
              <a:spcBef>
                <a:spcPct val="0"/>
              </a:spcBef>
              <a:spcAft>
                <a:spcPct val="0"/>
              </a:spcAft>
              <a:buClrTx/>
              <a:buSzTx/>
              <a:buFontTx/>
              <a:buNone/>
              <a:tabLst>
                <a:tab pos="539750" algn="l"/>
              </a:tabLst>
            </a:pPr>
            <a:r>
              <a:rPr kumimoji="0" lang="kk-KZ" sz="24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Құрал – жабдықтар: </a:t>
            </a:r>
            <a:r>
              <a:rPr kumimoji="0" lang="kk-KZ"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kk-KZ"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киіз үй  бөлшектерінің</a:t>
            </a:r>
            <a:r>
              <a:rPr kumimoji="0" lang="kk-KZ" sz="2400" b="0" i="0" u="none" strike="noStrike" cap="none" normalizeH="0" dirty="0" smtClean="0">
                <a:ln>
                  <a:noFill/>
                </a:ln>
                <a:solidFill>
                  <a:schemeClr val="tx1"/>
                </a:solidFill>
                <a:effectLst/>
                <a:latin typeface="Times New Roman" pitchFamily="18" charset="0"/>
                <a:ea typeface="Calibri" pitchFamily="34" charset="0"/>
                <a:cs typeface="Times New Roman" pitchFamily="18" charset="0"/>
              </a:rPr>
              <a:t> </a:t>
            </a:r>
            <a:r>
              <a:rPr kumimoji="0" lang="kk-KZ"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суреттері.</a:t>
            </a:r>
            <a:r>
              <a:rPr kumimoji="0" lang="kk-KZ"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r>
            <a:br>
              <a:rPr kumimoji="0" lang="kk-KZ"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br>
            <a:r>
              <a:rPr kumimoji="0" lang="kk-KZ" sz="2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Ойынның барысы</a:t>
            </a:r>
            <a:r>
              <a:rPr kumimoji="0" lang="kk-KZ"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endParaRPr kumimoji="0" lang="ru-RU"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tab pos="539750" algn="l"/>
              </a:tabLst>
            </a:pPr>
            <a:r>
              <a:rPr kumimoji="0" lang="kk-KZ"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Балаларға киіз үйдің  бөлшектерінің суреттерін ұсынады. Балалармен бірге атауларын атайды. Балалардан көздерін жұмуларын өтінеді де заттың біреуін жасырады.</a:t>
            </a:r>
            <a:r>
              <a:rPr kumimoji="0" lang="kk-KZ"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kk-KZ"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Балалар қандай заттың жасырынғанын табады.</a:t>
            </a:r>
            <a:endParaRPr kumimoji="0" lang="kk-KZ" sz="2400"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Пользователь\Desktop\Үздік картотека - 2020\дид ойын\фон.jpg"/>
          <p:cNvPicPr>
            <a:picLocks noChangeAspect="1" noChangeArrowheads="1"/>
          </p:cNvPicPr>
          <p:nvPr/>
        </p:nvPicPr>
        <p:blipFill>
          <a:blip r:embed="rId2"/>
          <a:srcRect/>
          <a:stretch>
            <a:fillRect/>
          </a:stretch>
        </p:blipFill>
        <p:spPr bwMode="auto">
          <a:xfrm>
            <a:off x="0" y="0"/>
            <a:ext cx="6858000" cy="9144000"/>
          </a:xfrm>
          <a:prstGeom prst="rect">
            <a:avLst/>
          </a:prstGeom>
          <a:noFill/>
        </p:spPr>
      </p:pic>
      <p:sp>
        <p:nvSpPr>
          <p:cNvPr id="34817" name="Rectangle 1"/>
          <p:cNvSpPr>
            <a:spLocks noChangeArrowheads="1"/>
          </p:cNvSpPr>
          <p:nvPr/>
        </p:nvSpPr>
        <p:spPr bwMode="auto">
          <a:xfrm>
            <a:off x="714356" y="1071538"/>
            <a:ext cx="5500726" cy="63709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defTabSz="914400" rtl="0" eaLnBrk="1" fontAlgn="base" latinLnBrk="0" hangingPunct="1">
              <a:lnSpc>
                <a:spcPct val="100000"/>
              </a:lnSpc>
              <a:spcBef>
                <a:spcPct val="0"/>
              </a:spcBef>
              <a:spcAft>
                <a:spcPct val="0"/>
              </a:spcAft>
              <a:buClrTx/>
              <a:buSzTx/>
              <a:buFontTx/>
              <a:buNone/>
              <a:tabLst>
                <a:tab pos="539750" algn="l"/>
              </a:tabLst>
            </a:pPr>
            <a:r>
              <a:rPr kumimoji="0" lang="kk-KZ" sz="24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Дидактикалық ойынның атауы:</a:t>
            </a:r>
            <a:r>
              <a:rPr kumimoji="0" lang="kk-KZ"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kk-KZ"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Төлдерін тауып бер</a:t>
            </a:r>
            <a:r>
              <a:rPr kumimoji="0" lang="kk-KZ"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a:t>
            </a:r>
            <a:endParaRPr kumimoji="0" lang="ru-RU"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defTabSz="914400" rtl="0" eaLnBrk="0" fontAlgn="base" latinLnBrk="0" hangingPunct="0">
              <a:lnSpc>
                <a:spcPct val="100000"/>
              </a:lnSpc>
              <a:spcBef>
                <a:spcPct val="0"/>
              </a:spcBef>
              <a:spcAft>
                <a:spcPct val="0"/>
              </a:spcAft>
              <a:buClrTx/>
              <a:buSzTx/>
              <a:buFontTx/>
              <a:buNone/>
              <a:tabLst>
                <a:tab pos="539750" algn="l"/>
              </a:tabLst>
            </a:pPr>
            <a:r>
              <a:rPr kumimoji="0" lang="kk-KZ" sz="24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Білім беру саласы:</a:t>
            </a:r>
            <a:r>
              <a:rPr kumimoji="0" lang="kk-KZ"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Таным</a:t>
            </a:r>
            <a:endParaRPr kumimoji="0" lang="ru-RU"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defTabSz="914400" rtl="0" eaLnBrk="0" fontAlgn="base" latinLnBrk="0" hangingPunct="0">
              <a:lnSpc>
                <a:spcPct val="100000"/>
              </a:lnSpc>
              <a:spcBef>
                <a:spcPct val="0"/>
              </a:spcBef>
              <a:spcAft>
                <a:spcPct val="0"/>
              </a:spcAft>
              <a:buClrTx/>
              <a:buSzTx/>
              <a:buFontTx/>
              <a:buNone/>
              <a:tabLst>
                <a:tab pos="539750" algn="l"/>
              </a:tabLst>
            </a:pPr>
            <a:r>
              <a:rPr kumimoji="0" lang="kk-KZ" sz="24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Бөлімі:</a:t>
            </a:r>
            <a:r>
              <a:rPr kumimoji="0" lang="kk-KZ"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Жаратылыстану</a:t>
            </a:r>
            <a:endParaRPr kumimoji="0" lang="ru-RU"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defTabSz="914400" rtl="0" eaLnBrk="0" fontAlgn="base" latinLnBrk="0" hangingPunct="0">
              <a:lnSpc>
                <a:spcPct val="100000"/>
              </a:lnSpc>
              <a:spcBef>
                <a:spcPct val="0"/>
              </a:spcBef>
              <a:spcAft>
                <a:spcPct val="0"/>
              </a:spcAft>
              <a:buClrTx/>
              <a:buSzTx/>
              <a:buFontTx/>
              <a:buNone/>
              <a:tabLst>
                <a:tab pos="539750" algn="l"/>
              </a:tabLst>
            </a:pPr>
            <a:r>
              <a:rPr kumimoji="0" lang="kk-KZ" sz="24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Мақсаты:</a:t>
            </a:r>
            <a:r>
              <a:rPr kumimoji="0" lang="kk-KZ"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kk-KZ"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kk-KZ"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Үй жануарлары жайлы білімдерін тиянақтау,  төлдерін ажыратуға үйрету.</a:t>
            </a:r>
            <a:endParaRPr kumimoji="0" lang="ru-RU"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defTabSz="914400" rtl="0" eaLnBrk="0" fontAlgn="base" latinLnBrk="0" hangingPunct="0">
              <a:lnSpc>
                <a:spcPct val="100000"/>
              </a:lnSpc>
              <a:spcBef>
                <a:spcPct val="0"/>
              </a:spcBef>
              <a:spcAft>
                <a:spcPct val="0"/>
              </a:spcAft>
              <a:buClrTx/>
              <a:buSzTx/>
              <a:buFontTx/>
              <a:buNone/>
              <a:tabLst>
                <a:tab pos="539750" algn="l"/>
              </a:tabLst>
            </a:pPr>
            <a:r>
              <a:rPr kumimoji="0" lang="kk-KZ" sz="24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Ойыншылар саны: </a:t>
            </a:r>
            <a:r>
              <a:rPr kumimoji="0" lang="kk-KZ"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8 бала</a:t>
            </a:r>
            <a:endParaRPr kumimoji="0" lang="ru-RU"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defTabSz="914400" rtl="0" eaLnBrk="0" fontAlgn="base" latinLnBrk="0" hangingPunct="0">
              <a:lnSpc>
                <a:spcPct val="100000"/>
              </a:lnSpc>
              <a:spcBef>
                <a:spcPct val="0"/>
              </a:spcBef>
              <a:spcAft>
                <a:spcPct val="0"/>
              </a:spcAft>
              <a:buClrTx/>
              <a:buSzTx/>
              <a:buFontTx/>
              <a:buNone/>
              <a:tabLst>
                <a:tab pos="539750" algn="l"/>
              </a:tabLst>
            </a:pPr>
            <a:r>
              <a:rPr kumimoji="0" lang="kk-KZ" sz="24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Құрал – жабдықтары: </a:t>
            </a:r>
            <a:r>
              <a:rPr kumimoji="0" lang="kk-KZ"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Сиыр-бұзау, жылқы-құлын, қой-қозы, ешкі-лақ, түйе-боталардын суреттері. </a:t>
            </a:r>
            <a:br>
              <a:rPr kumimoji="0" lang="kk-KZ"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br>
            <a:r>
              <a:rPr kumimoji="0" lang="kk-KZ" sz="24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Ойынның барысы</a:t>
            </a:r>
            <a:r>
              <a:rPr kumimoji="0" lang="kk-KZ"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endParaRPr kumimoji="0" lang="ru-RU"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defTabSz="914400" rtl="0" eaLnBrk="0" fontAlgn="base" latinLnBrk="0" hangingPunct="0">
              <a:lnSpc>
                <a:spcPct val="100000"/>
              </a:lnSpc>
              <a:spcBef>
                <a:spcPct val="0"/>
              </a:spcBef>
              <a:spcAft>
                <a:spcPct val="0"/>
              </a:spcAft>
              <a:buClrTx/>
              <a:buSzTx/>
              <a:buFontTx/>
              <a:buNone/>
              <a:tabLst>
                <a:tab pos="539750" algn="l"/>
              </a:tabLst>
            </a:pPr>
            <a:r>
              <a:rPr kumimoji="0" lang="kk-KZ"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Суреттің оң жағында жануарлардың суреттері, ал сол жақта олардың төлдері. Тақтаға шыққан бала қай үй жануарын таңдап алса соның төлін енесіне  қосады.</a:t>
            </a:r>
            <a:endParaRPr kumimoji="0" lang="kk-KZ" sz="2400"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Пользователь\Desktop\Үздік картотека - 2020\дид ойын\танмммммммм мат.jpg"/>
          <p:cNvPicPr>
            <a:picLocks noChangeAspect="1" noChangeArrowheads="1"/>
          </p:cNvPicPr>
          <p:nvPr/>
        </p:nvPicPr>
        <p:blipFill>
          <a:blip r:embed="rId2"/>
          <a:srcRect/>
          <a:stretch>
            <a:fillRect/>
          </a:stretch>
        </p:blipFill>
        <p:spPr bwMode="auto">
          <a:xfrm rot="5400000">
            <a:off x="-1143002" y="1142999"/>
            <a:ext cx="9144001" cy="6858000"/>
          </a:xfrm>
          <a:prstGeom prst="rect">
            <a:avLst/>
          </a:prstGeom>
          <a:noFill/>
        </p:spPr>
      </p:pic>
      <p:sp>
        <p:nvSpPr>
          <p:cNvPr id="35841" name="Rectangle 1"/>
          <p:cNvSpPr>
            <a:spLocks noChangeArrowheads="1"/>
          </p:cNvSpPr>
          <p:nvPr/>
        </p:nvSpPr>
        <p:spPr bwMode="auto">
          <a:xfrm>
            <a:off x="1285860" y="1785921"/>
            <a:ext cx="4500594" cy="501675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kk-KZ" sz="20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Дидактикалық ойынның атауы:</a:t>
            </a:r>
            <a:r>
              <a:rPr kumimoji="0" lang="kk-KZ"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«Вагондарға дөңгелек таңдау»</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449263" algn="l" defTabSz="914400" rtl="0" eaLnBrk="0" fontAlgn="base" latinLnBrk="0" hangingPunct="0">
              <a:lnSpc>
                <a:spcPct val="100000"/>
              </a:lnSpc>
              <a:spcBef>
                <a:spcPct val="0"/>
              </a:spcBef>
              <a:spcAft>
                <a:spcPct val="0"/>
              </a:spcAft>
              <a:buClrTx/>
              <a:buSzTx/>
              <a:buFontTx/>
              <a:buNone/>
              <a:tabLst/>
            </a:pPr>
            <a:r>
              <a:rPr kumimoji="0" lang="kk-KZ" sz="20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Білім беру саласы:</a:t>
            </a:r>
            <a:r>
              <a:rPr kumimoji="0" lang="kk-KZ"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Таным</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449263" algn="l" defTabSz="914400" rtl="0" eaLnBrk="0" fontAlgn="base" latinLnBrk="0" hangingPunct="0">
              <a:lnSpc>
                <a:spcPct val="100000"/>
              </a:lnSpc>
              <a:spcBef>
                <a:spcPct val="0"/>
              </a:spcBef>
              <a:spcAft>
                <a:spcPct val="0"/>
              </a:spcAft>
              <a:buClrTx/>
              <a:buSzTx/>
              <a:buFontTx/>
              <a:buNone/>
              <a:tabLst/>
            </a:pPr>
            <a:r>
              <a:rPr kumimoji="0" lang="kk-KZ" sz="20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Бөлімі:</a:t>
            </a:r>
            <a:r>
              <a:rPr kumimoji="0" lang="kk-KZ"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Математика негіздері</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449263" algn="l" defTabSz="914400" rtl="0" eaLnBrk="0" fontAlgn="base" latinLnBrk="0" hangingPunct="0">
              <a:lnSpc>
                <a:spcPct val="100000"/>
              </a:lnSpc>
              <a:spcBef>
                <a:spcPct val="0"/>
              </a:spcBef>
              <a:spcAft>
                <a:spcPct val="0"/>
              </a:spcAft>
              <a:buClrTx/>
              <a:buSzTx/>
              <a:buFontTx/>
              <a:buNone/>
              <a:tabLst/>
            </a:pPr>
            <a:r>
              <a:rPr kumimoji="0" lang="kk-KZ" sz="20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Мақсаты:</a:t>
            </a:r>
            <a:r>
              <a:rPr kumimoji="0" lang="kk-KZ"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Геометриялық пішіндерді ажыратуға, қасиеттерін білуге жаттықтыру, ойлау қабілетін дамыту. </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449263" algn="l" defTabSz="914400" rtl="0" eaLnBrk="0" fontAlgn="base" latinLnBrk="0" hangingPunct="0">
              <a:lnSpc>
                <a:spcPct val="100000"/>
              </a:lnSpc>
              <a:spcBef>
                <a:spcPct val="0"/>
              </a:spcBef>
              <a:spcAft>
                <a:spcPct val="0"/>
              </a:spcAft>
              <a:buClrTx/>
              <a:buSzTx/>
              <a:buFontTx/>
              <a:buNone/>
              <a:tabLst/>
            </a:pPr>
            <a:r>
              <a:rPr kumimoji="0" lang="kk-KZ" sz="20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Ойнаушылар саны: </a:t>
            </a:r>
            <a:r>
              <a:rPr kumimoji="0" lang="ru-RU"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4-5</a:t>
            </a:r>
            <a:r>
              <a:rPr kumimoji="0" lang="kk-KZ"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бала </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449263" algn="l" defTabSz="914400" rtl="0" eaLnBrk="0" fontAlgn="base" latinLnBrk="0" hangingPunct="0">
              <a:lnSpc>
                <a:spcPct val="100000"/>
              </a:lnSpc>
              <a:spcBef>
                <a:spcPct val="0"/>
              </a:spcBef>
              <a:spcAft>
                <a:spcPct val="0"/>
              </a:spcAft>
              <a:buClrTx/>
              <a:buSzTx/>
              <a:buFontTx/>
              <a:buNone/>
              <a:tabLst/>
            </a:pPr>
            <a:r>
              <a:rPr kumimoji="0" lang="kk-KZ" sz="20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Құрал – жабдықтары: </a:t>
            </a:r>
            <a:r>
              <a:rPr kumimoji="0" lang="kk-KZ"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Қағаз   бетіне салынған вагондар, әртүрлі геометриялық пішіндер</a:t>
            </a:r>
            <a:endParaRPr kumimoji="0" lang="kk-KZ" sz="20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endParaRPr>
          </a:p>
          <a:p>
            <a:pPr marL="0" marR="0" lvl="0" indent="449263" algn="l" defTabSz="914400" rtl="0" eaLnBrk="0" fontAlgn="base" latinLnBrk="0" hangingPunct="0">
              <a:lnSpc>
                <a:spcPct val="100000"/>
              </a:lnSpc>
              <a:spcBef>
                <a:spcPct val="0"/>
              </a:spcBef>
              <a:spcAft>
                <a:spcPct val="0"/>
              </a:spcAft>
              <a:buClrTx/>
              <a:buSzTx/>
              <a:buFontTx/>
              <a:buNone/>
              <a:tabLst/>
            </a:pPr>
            <a:r>
              <a:rPr kumimoji="0" lang="kk-KZ" sz="20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Ойынның барысы: </a:t>
            </a:r>
            <a:r>
              <a:rPr kumimoji="0" lang="kk-KZ"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r>
            <a:br>
              <a:rPr kumimoji="0" lang="kk-KZ"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br>
            <a:r>
              <a:rPr kumimoji="0" lang="kk-KZ"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Балалар вагондарға лайық дөңгелектерді әртүрлі пішіндердің ішінен табады. </a:t>
            </a:r>
            <a:endParaRPr kumimoji="0" lang="kk-KZ" sz="2000"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Пользователь\Desktop\Үздік картотека - 2020\дид ойын\танмммммммм мат.jpg"/>
          <p:cNvPicPr>
            <a:picLocks noChangeAspect="1" noChangeArrowheads="1"/>
          </p:cNvPicPr>
          <p:nvPr/>
        </p:nvPicPr>
        <p:blipFill>
          <a:blip r:embed="rId2"/>
          <a:srcRect/>
          <a:stretch>
            <a:fillRect/>
          </a:stretch>
        </p:blipFill>
        <p:spPr bwMode="auto">
          <a:xfrm rot="5400000">
            <a:off x="-1143002" y="1142999"/>
            <a:ext cx="9144001" cy="6858000"/>
          </a:xfrm>
          <a:prstGeom prst="rect">
            <a:avLst/>
          </a:prstGeom>
          <a:noFill/>
        </p:spPr>
      </p:pic>
      <p:sp>
        <p:nvSpPr>
          <p:cNvPr id="32769" name="Rectangle 1"/>
          <p:cNvSpPr>
            <a:spLocks noChangeArrowheads="1"/>
          </p:cNvSpPr>
          <p:nvPr/>
        </p:nvSpPr>
        <p:spPr bwMode="auto">
          <a:xfrm>
            <a:off x="1285860" y="1357293"/>
            <a:ext cx="4429156" cy="655564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kk-KZ" sz="20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Дидактикалық ойынның атауы:</a:t>
            </a:r>
            <a:r>
              <a:rPr kumimoji="0" lang="kk-KZ"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«Бет орамалға лайық жамауларды табу»</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0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Білім беру саласы:</a:t>
            </a:r>
            <a:r>
              <a:rPr kumimoji="0" lang="kk-KZ"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Таным</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0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Бөлімі:</a:t>
            </a:r>
            <a:r>
              <a:rPr kumimoji="0" lang="kk-KZ"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Математика негіздері</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0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Мақсаты:</a:t>
            </a:r>
            <a:r>
              <a:rPr kumimoji="0" lang="kk-KZ"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Геометриялық пішіндерді ажыратуға, салыстыруға жаттықтыру; логикалық ойлау қабілеттерін дамыту.</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0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Ойнаушылар саны:  </a:t>
            </a:r>
            <a:r>
              <a:rPr kumimoji="0" lang="kk-KZ"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4-5 бала </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0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Құрал – жабдықтары: </a:t>
            </a:r>
            <a:r>
              <a:rPr kumimoji="0" lang="kk-KZ"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Бала саны бойынша қағаздан жасалған бет орамалдардың үлгісі, әртүрлі пішіндер. </a:t>
            </a:r>
            <a:br>
              <a:rPr kumimoji="0" lang="kk-KZ"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br>
            <a:r>
              <a:rPr kumimoji="0" lang="kk-KZ"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r>
            <a:br>
              <a:rPr kumimoji="0" lang="kk-KZ"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br>
            <a:r>
              <a:rPr kumimoji="0" lang="kk-KZ" sz="20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Ойынның барысы: </a:t>
            </a:r>
            <a:r>
              <a:rPr kumimoji="0" lang="kk-KZ"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r>
            <a:br>
              <a:rPr kumimoji="0" lang="kk-KZ"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br>
            <a:r>
              <a:rPr kumimoji="0" lang="kk-KZ"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Балаларға бет орамалдардың үлгісін таратып беру. Алдарындағы пішіндердің ішінен әр орамалға лайық жамауды табуды ұсыну. </a:t>
            </a:r>
            <a:br>
              <a:rPr kumimoji="0" lang="kk-KZ"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br>
            <a:r>
              <a:rPr kumimoji="0" lang="kk-KZ"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r>
            <a:br>
              <a:rPr kumimoji="0" lang="kk-KZ"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br>
            <a:endParaRPr kumimoji="0" lang="kk-KZ" sz="2000"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Пользователь\Desktop\Үздік картотека - 2020\дид ойын\танмммммммм мат.jpg"/>
          <p:cNvPicPr>
            <a:picLocks noChangeAspect="1" noChangeArrowheads="1"/>
          </p:cNvPicPr>
          <p:nvPr/>
        </p:nvPicPr>
        <p:blipFill>
          <a:blip r:embed="rId2"/>
          <a:srcRect/>
          <a:stretch>
            <a:fillRect/>
          </a:stretch>
        </p:blipFill>
        <p:spPr bwMode="auto">
          <a:xfrm rot="5400000">
            <a:off x="-1143001" y="1143003"/>
            <a:ext cx="9144000" cy="6857999"/>
          </a:xfrm>
          <a:prstGeom prst="rect">
            <a:avLst/>
          </a:prstGeom>
          <a:noFill/>
        </p:spPr>
      </p:pic>
      <p:sp>
        <p:nvSpPr>
          <p:cNvPr id="34817" name="Rectangle 1"/>
          <p:cNvSpPr>
            <a:spLocks noChangeArrowheads="1"/>
          </p:cNvSpPr>
          <p:nvPr/>
        </p:nvSpPr>
        <p:spPr bwMode="auto">
          <a:xfrm>
            <a:off x="1285860" y="1285855"/>
            <a:ext cx="4357718" cy="594008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kk-KZ" sz="20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Дидактикалық ойынның атауы:</a:t>
            </a:r>
            <a:r>
              <a:rPr kumimoji="0" lang="kk-KZ"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«Таныс пішіндер лотосы»</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0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Білім беру саласы:</a:t>
            </a:r>
            <a:r>
              <a:rPr kumimoji="0" lang="kk-KZ"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Таным</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0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Бөлімі:</a:t>
            </a:r>
            <a:r>
              <a:rPr kumimoji="0" lang="kk-KZ"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Математика негіздері</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0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Мақсаты:</a:t>
            </a:r>
            <a:r>
              <a:rPr kumimoji="0" lang="kk-KZ"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Геометриялық пішіндер жайлы білімдерін бекіту; көп заттың ішінен біреуін таңдауға жаттықтыру.</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0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Ойнаушылар саны: </a:t>
            </a:r>
            <a:r>
              <a:rPr kumimoji="0" lang="ru-RU"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4-5</a:t>
            </a:r>
            <a:r>
              <a:rPr kumimoji="0" lang="kk-KZ"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бала </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0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Құрал – жабдықтары:</a:t>
            </a:r>
            <a:r>
              <a:rPr kumimoji="0" lang="kk-KZ"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Пішіндер бейнеленген суреттер.</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0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Ойынның барысы: </a:t>
            </a:r>
            <a:r>
              <a:rPr kumimoji="0" lang="kk-KZ"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r>
            <a:br>
              <a:rPr kumimoji="0" lang="kk-KZ"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br>
            <a:r>
              <a:rPr kumimoji="0" lang="kk-KZ"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Балаларға суреттерді таратып беру. Жүргізуші бірінші суретті үстелдің ортасына қояды, қалған балалар сурет сәйкес өзінің суретін қояды, суретте бейнеленген пішінді атайды. Ойын осылай жалғаса береді. </a:t>
            </a:r>
            <a:br>
              <a:rPr kumimoji="0" lang="kk-KZ"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br>
            <a:r>
              <a:rPr kumimoji="0" lang="kk-KZ"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r>
            <a:br>
              <a:rPr kumimoji="0" lang="kk-KZ"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br>
            <a:endParaRPr kumimoji="0" lang="kk-KZ" sz="2000"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Пользователь\Desktop\Үздік картотека - 2020\дид ойын\танмммммммм мат.jpg"/>
          <p:cNvPicPr>
            <a:picLocks noChangeAspect="1" noChangeArrowheads="1"/>
          </p:cNvPicPr>
          <p:nvPr/>
        </p:nvPicPr>
        <p:blipFill>
          <a:blip r:embed="rId2"/>
          <a:srcRect/>
          <a:stretch>
            <a:fillRect/>
          </a:stretch>
        </p:blipFill>
        <p:spPr bwMode="auto">
          <a:xfrm rot="5400000">
            <a:off x="-1143002" y="1142999"/>
            <a:ext cx="9144001" cy="6858000"/>
          </a:xfrm>
          <a:prstGeom prst="rect">
            <a:avLst/>
          </a:prstGeom>
          <a:noFill/>
        </p:spPr>
      </p:pic>
      <p:sp>
        <p:nvSpPr>
          <p:cNvPr id="33793" name="Rectangle 1"/>
          <p:cNvSpPr>
            <a:spLocks noChangeArrowheads="1"/>
          </p:cNvSpPr>
          <p:nvPr/>
        </p:nvSpPr>
        <p:spPr bwMode="auto">
          <a:xfrm>
            <a:off x="1357298" y="1571608"/>
            <a:ext cx="4071966" cy="501675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spcBef>
                <a:spcPct val="0"/>
              </a:spcBef>
              <a:spcAft>
                <a:spcPct val="0"/>
              </a:spcAft>
              <a:buClrTx/>
              <a:buSzTx/>
              <a:buFontTx/>
              <a:buNone/>
              <a:tabLst/>
            </a:pPr>
            <a:r>
              <a:rPr kumimoji="0" lang="kk-KZ" sz="20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Дидактикалық ойынның атауы:</a:t>
            </a:r>
            <a:r>
              <a:rPr kumimoji="0" lang="kk-KZ"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«Мынау қай пішін?»</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spcBef>
                <a:spcPct val="0"/>
              </a:spcBef>
              <a:spcAft>
                <a:spcPct val="0"/>
              </a:spcAft>
              <a:buClrTx/>
              <a:buSzTx/>
              <a:buFontTx/>
              <a:buNone/>
              <a:tabLst/>
            </a:pPr>
            <a:r>
              <a:rPr kumimoji="0" lang="kk-KZ" sz="20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Білім беру саласы:</a:t>
            </a:r>
            <a:r>
              <a:rPr kumimoji="0" lang="kk-KZ"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Таным</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spcBef>
                <a:spcPct val="0"/>
              </a:spcBef>
              <a:spcAft>
                <a:spcPct val="0"/>
              </a:spcAft>
              <a:buClrTx/>
              <a:buSzTx/>
              <a:buFontTx/>
              <a:buNone/>
              <a:tabLst/>
            </a:pPr>
            <a:r>
              <a:rPr kumimoji="0" lang="kk-KZ" sz="20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Бөлімі:</a:t>
            </a:r>
            <a:r>
              <a:rPr kumimoji="0" lang="kk-KZ"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Математика негіздері</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spcBef>
                <a:spcPct val="0"/>
              </a:spcBef>
              <a:spcAft>
                <a:spcPct val="0"/>
              </a:spcAft>
              <a:buClrTx/>
              <a:buSzTx/>
              <a:buFontTx/>
              <a:buNone/>
              <a:tabLst/>
            </a:pPr>
            <a:r>
              <a:rPr kumimoji="0" lang="kk-KZ" sz="20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Мақсаты</a:t>
            </a:r>
            <a:r>
              <a:rPr kumimoji="0" lang="kk-KZ"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 Геометриялық пішінді сипалап анықтау арқылы айта білу.                                                                 </a:t>
            </a:r>
            <a:br>
              <a:rPr kumimoji="0" lang="kk-KZ"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br>
            <a:r>
              <a:rPr kumimoji="0" lang="kk-KZ" sz="20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Ойнаушылар саны: </a:t>
            </a:r>
            <a:r>
              <a:rPr kumimoji="0" lang="kk-KZ"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4-5 бала </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spcBef>
                <a:spcPct val="0"/>
              </a:spcBef>
              <a:spcAft>
                <a:spcPct val="0"/>
              </a:spcAft>
              <a:buClrTx/>
              <a:buSzTx/>
              <a:buFontTx/>
              <a:buNone/>
              <a:tabLst/>
            </a:pPr>
            <a:r>
              <a:rPr kumimoji="0" lang="kk-KZ" sz="20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Құрал – жабдықтары:</a:t>
            </a:r>
            <a:r>
              <a:rPr kumimoji="0" lang="kk-KZ"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Картоннан жасалған геометриялық пішіндер 5–түрі. </a:t>
            </a:r>
            <a:br>
              <a:rPr kumimoji="0" lang="kk-KZ"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br>
            <a:r>
              <a:rPr kumimoji="0" lang="kk-KZ" sz="20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Ойынның барысы: </a:t>
            </a:r>
            <a:r>
              <a:rPr kumimoji="0" lang="kk-KZ"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r>
            <a:br>
              <a:rPr kumimoji="0" lang="kk-KZ"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br>
            <a:r>
              <a:rPr kumimoji="0" lang="kk-KZ"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Бала топқа қарап тұрып, қолын артқа ұстайды. Тәрбиеші оның қолына геометриялық пішінді ұстатады. Бала оны сипап байқап, балаларға көрсетпей </a:t>
            </a:r>
            <a:endParaRPr kumimoji="0" lang="kk-KZ" sz="2000"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Пользователь\Desktop\Үздік картотека - 2020\дид ойын\танмммммммм мат.jpg"/>
          <p:cNvPicPr>
            <a:picLocks noChangeAspect="1" noChangeArrowheads="1"/>
          </p:cNvPicPr>
          <p:nvPr/>
        </p:nvPicPr>
        <p:blipFill>
          <a:blip r:embed="rId2"/>
          <a:srcRect/>
          <a:stretch>
            <a:fillRect/>
          </a:stretch>
        </p:blipFill>
        <p:spPr bwMode="auto">
          <a:xfrm rot="5400000">
            <a:off x="-1143002" y="1142999"/>
            <a:ext cx="9144001" cy="6858000"/>
          </a:xfrm>
          <a:prstGeom prst="rect">
            <a:avLst/>
          </a:prstGeom>
          <a:noFill/>
        </p:spPr>
      </p:pic>
      <p:sp>
        <p:nvSpPr>
          <p:cNvPr id="31745" name="Rectangle 1"/>
          <p:cNvSpPr>
            <a:spLocks noChangeArrowheads="1"/>
          </p:cNvSpPr>
          <p:nvPr/>
        </p:nvSpPr>
        <p:spPr bwMode="auto">
          <a:xfrm>
            <a:off x="1357298" y="1428728"/>
            <a:ext cx="4357718" cy="594008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kk-KZ" sz="20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Дидактикалық ойынның атауы:</a:t>
            </a:r>
            <a:r>
              <a:rPr kumimoji="0" lang="kk-KZ"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«Кім зейінді?»</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0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Білім беру саласы:</a:t>
            </a:r>
            <a:r>
              <a:rPr kumimoji="0" lang="kk-KZ"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Таным</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0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Бөлімі:</a:t>
            </a:r>
            <a:r>
              <a:rPr kumimoji="0" lang="kk-KZ"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Математика негіздері</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0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Мақсаты</a:t>
            </a:r>
            <a:r>
              <a:rPr kumimoji="0" lang="kk-KZ"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Белгілі геометриялық пішіндерден әртүрлі нәрселер құрастыру.</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0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Ойнаушылар саны: </a:t>
            </a:r>
            <a:r>
              <a:rPr kumimoji="0" lang="ru-RU"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4-5 </a:t>
            </a:r>
            <a:r>
              <a:rPr kumimoji="0" lang="kk-KZ"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бала </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0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Құрал – жабдықтары:</a:t>
            </a:r>
            <a:r>
              <a:rPr kumimoji="0" lang="kk-KZ"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Сіріңке қорабында таратпа геометриялық пішіндер.</a:t>
            </a:r>
            <a:br>
              <a:rPr kumimoji="0" lang="kk-KZ"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b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0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Ойынның барысы: </a:t>
            </a:r>
            <a:r>
              <a:rPr kumimoji="0" lang="kk-KZ"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r>
            <a:br>
              <a:rPr kumimoji="0" lang="kk-KZ"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br>
            <a:r>
              <a:rPr kumimoji="0" lang="kk-KZ"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Тәрбиеші төмендегі бейнелерді геометриялық пішіндерден алып бейнелер құрайды. Жылдам болған бала мадақталады.</a:t>
            </a:r>
            <a:br>
              <a:rPr kumimoji="0" lang="kk-KZ"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br>
            <a:r>
              <a:rPr kumimoji="0" lang="kk-KZ"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r>
            <a:br>
              <a:rPr kumimoji="0" lang="kk-KZ"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br>
            <a:endParaRPr kumimoji="0" lang="kk-KZ" sz="2000"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Пользователь\Desktop\Үздік картотека - 2020\дид ойын\танмммммммм мат.jpg"/>
          <p:cNvPicPr>
            <a:picLocks noChangeAspect="1" noChangeArrowheads="1"/>
          </p:cNvPicPr>
          <p:nvPr/>
        </p:nvPicPr>
        <p:blipFill>
          <a:blip r:embed="rId2"/>
          <a:srcRect/>
          <a:stretch>
            <a:fillRect/>
          </a:stretch>
        </p:blipFill>
        <p:spPr bwMode="auto">
          <a:xfrm rot="5400000">
            <a:off x="-1143002" y="1142999"/>
            <a:ext cx="9144001" cy="6858000"/>
          </a:xfrm>
          <a:prstGeom prst="rect">
            <a:avLst/>
          </a:prstGeom>
          <a:noFill/>
        </p:spPr>
      </p:pic>
      <p:sp>
        <p:nvSpPr>
          <p:cNvPr id="30722" name="Rectangle 2"/>
          <p:cNvSpPr>
            <a:spLocks noChangeArrowheads="1"/>
          </p:cNvSpPr>
          <p:nvPr/>
        </p:nvSpPr>
        <p:spPr bwMode="auto">
          <a:xfrm>
            <a:off x="1285860" y="1500166"/>
            <a:ext cx="4429156" cy="563231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kk-KZ" sz="20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Дидактикалық ойынның атауы:</a:t>
            </a:r>
            <a:r>
              <a:rPr kumimoji="0" lang="kk-KZ"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«Неше саңырауқұлақ немесе көкөністер?»</a:t>
            </a:r>
            <a:br>
              <a:rPr kumimoji="0" lang="kk-KZ"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br>
            <a:r>
              <a:rPr kumimoji="0" lang="kk-KZ" sz="20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Білім беру саласы:</a:t>
            </a:r>
            <a:r>
              <a:rPr kumimoji="0" lang="kk-KZ"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Таным</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0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Бөлімі:</a:t>
            </a:r>
            <a:r>
              <a:rPr kumimoji="0" lang="kk-KZ"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Математика негіздері</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0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Мақсаты</a:t>
            </a:r>
            <a:r>
              <a:rPr kumimoji="0" lang="kk-KZ"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Артық-кем ұғымдарын бекіту. </a:t>
            </a:r>
            <a:br>
              <a:rPr kumimoji="0" lang="kk-KZ"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br>
            <a:r>
              <a:rPr kumimoji="0" lang="kk-KZ" sz="20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Ойнаушылар саны:</a:t>
            </a:r>
            <a:r>
              <a:rPr kumimoji="0" lang="kk-KZ"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Барлық бала </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Құрал – жабдықтары:  Кәрзеңке, санырауқұлақтар, көкөністер. (15 дана) </a:t>
            </a:r>
            <a:br>
              <a:rPr kumimoji="0" lang="kk-KZ"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br>
            <a:r>
              <a:rPr kumimoji="0" lang="kk-KZ"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r>
            <a:br>
              <a:rPr kumimoji="0" lang="kk-KZ"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br>
            <a:r>
              <a:rPr kumimoji="0" lang="kk-KZ"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Ойынның барысы:</a:t>
            </a:r>
            <a:br>
              <a:rPr kumimoji="0" lang="kk-KZ"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br>
            <a:r>
              <a:rPr kumimoji="0" lang="kk-KZ"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Тәрбиеші балаларға былай дейді : «Саңырауқұлақтың саны үштен кем, бірден артық. Неше саңырауқұлақ бар? Кәрзеңкеге көкөніс түрлерін салғызып жаттығуды қайталайды. </a:t>
            </a:r>
            <a:endParaRPr kumimoji="0" lang="kk-KZ" sz="2000"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90</TotalTime>
  <Words>2258</Words>
  <PresentationFormat>Экран (4:3)</PresentationFormat>
  <Paragraphs>259</Paragraphs>
  <Slides>33</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33</vt:i4>
      </vt:variant>
    </vt:vector>
  </HeadingPairs>
  <TitlesOfParts>
    <vt:vector size="34" baseType="lpstr">
      <vt:lpstr>Тема Office</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lpstr>Слайд 25</vt:lpstr>
      <vt:lpstr>Слайд 26</vt:lpstr>
      <vt:lpstr>Слайд 27</vt:lpstr>
      <vt:lpstr>Слайд 28</vt:lpstr>
      <vt:lpstr>Слайд 29</vt:lpstr>
      <vt:lpstr>Слайд 30</vt:lpstr>
      <vt:lpstr>Слайд 31</vt:lpstr>
      <vt:lpstr>Слайд 32</vt:lpstr>
      <vt:lpstr>Слайд 33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Пользователь</dc:creator>
  <cp:lastModifiedBy>Пользователь</cp:lastModifiedBy>
  <cp:revision>15</cp:revision>
  <dcterms:created xsi:type="dcterms:W3CDTF">2020-11-15T21:45:20Z</dcterms:created>
  <dcterms:modified xsi:type="dcterms:W3CDTF">2021-01-16T15:41:11Z</dcterms:modified>
</cp:coreProperties>
</file>